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84" r:id="rId5"/>
    <p:sldId id="259" r:id="rId6"/>
    <p:sldId id="285" r:id="rId7"/>
    <p:sldId id="293" r:id="rId8"/>
    <p:sldId id="261" r:id="rId9"/>
    <p:sldId id="286" r:id="rId10"/>
    <p:sldId id="262" r:id="rId11"/>
    <p:sldId id="287" r:id="rId12"/>
    <p:sldId id="279" r:id="rId13"/>
    <p:sldId id="280" r:id="rId14"/>
    <p:sldId id="289" r:id="rId15"/>
    <p:sldId id="290" r:id="rId16"/>
    <p:sldId id="291" r:id="rId17"/>
    <p:sldId id="260" r:id="rId18"/>
    <p:sldId id="288" r:id="rId19"/>
    <p:sldId id="266" r:id="rId20"/>
    <p:sldId id="268" r:id="rId21"/>
    <p:sldId id="269" r:id="rId22"/>
    <p:sldId id="270" r:id="rId23"/>
    <p:sldId id="267" r:id="rId24"/>
    <p:sldId id="274" r:id="rId25"/>
    <p:sldId id="271" r:id="rId26"/>
    <p:sldId id="272" r:id="rId27"/>
    <p:sldId id="294" r:id="rId28"/>
    <p:sldId id="273" r:id="rId29"/>
    <p:sldId id="275" r:id="rId30"/>
    <p:sldId id="276" r:id="rId31"/>
    <p:sldId id="281" r:id="rId32"/>
    <p:sldId id="277" r:id="rId33"/>
    <p:sldId id="282" r:id="rId34"/>
    <p:sldId id="283" r:id="rId35"/>
    <p:sldId id="295" r:id="rId36"/>
    <p:sldId id="27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11/6/2023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11/6/2023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5B06A9-D7BD-4A5D-A4E0-4997B0681D34}"/>
              </a:ext>
            </a:extLst>
          </p:cNvPr>
          <p:cNvSpPr>
            <a:spLocks noGrp="1"/>
          </p:cNvSpPr>
          <p:nvPr>
            <p:ph type="ctrTitle"/>
          </p:nvPr>
        </p:nvSpPr>
        <p:spPr>
          <a:xfrm>
            <a:off x="1876423" y="953688"/>
            <a:ext cx="8791575" cy="2387600"/>
          </a:xfrm>
        </p:spPr>
        <p:txBody>
          <a:bodyPr/>
          <a:lstStyle/>
          <a:p>
            <a:r>
              <a:rPr lang="de-AT" dirty="0" err="1">
                <a:cs typeface="Tahoma" pitchFamily="2"/>
              </a:rPr>
              <a:t>Projet</a:t>
            </a:r>
            <a:r>
              <a:rPr lang="de-AT" dirty="0">
                <a:cs typeface="Tahoma" pitchFamily="2"/>
              </a:rPr>
              <a:t> Digital  </a:t>
            </a:r>
            <a:r>
              <a:rPr lang="de-AT" dirty="0" err="1">
                <a:cs typeface="Tahoma" pitchFamily="2"/>
              </a:rPr>
              <a:t>info</a:t>
            </a:r>
            <a:endParaRPr lang="fr-FR" dirty="0"/>
          </a:p>
        </p:txBody>
      </p:sp>
      <p:sp>
        <p:nvSpPr>
          <p:cNvPr id="3" name="Sous-titre 2">
            <a:extLst>
              <a:ext uri="{FF2B5EF4-FFF2-40B4-BE49-F238E27FC236}">
                <a16:creationId xmlns:a16="http://schemas.microsoft.com/office/drawing/2014/main" id="{2117F355-0569-4E42-B494-F3B537ADDB97}"/>
              </a:ext>
            </a:extLst>
          </p:cNvPr>
          <p:cNvSpPr>
            <a:spLocks noGrp="1"/>
          </p:cNvSpPr>
          <p:nvPr>
            <p:ph type="subTitle" idx="1"/>
          </p:nvPr>
        </p:nvSpPr>
        <p:spPr>
          <a:xfrm>
            <a:off x="1876425" y="3602038"/>
            <a:ext cx="5864904" cy="1655762"/>
          </a:xfrm>
        </p:spPr>
        <p:txBody>
          <a:bodyPr/>
          <a:lstStyle/>
          <a:p>
            <a:pPr lvl="0"/>
            <a:r>
              <a:rPr lang="fr-FR" b="1" dirty="0">
                <a:cs typeface="Tahoma" pitchFamily="2"/>
              </a:rPr>
              <a:t>Une application pour se connecter</a:t>
            </a:r>
          </a:p>
          <a:p>
            <a:pPr lvl="0"/>
            <a:r>
              <a:rPr lang="fr-FR" b="1" dirty="0">
                <a:cs typeface="Tahoma" pitchFamily="2"/>
              </a:rPr>
              <a:t>professionnels avec entrepreneurs</a:t>
            </a:r>
            <a:endParaRPr lang="fr-FR" dirty="0"/>
          </a:p>
        </p:txBody>
      </p:sp>
      <p:pic>
        <p:nvPicPr>
          <p:cNvPr id="4" name="Picture 24">
            <a:extLst>
              <a:ext uri="{FF2B5EF4-FFF2-40B4-BE49-F238E27FC236}">
                <a16:creationId xmlns:a16="http://schemas.microsoft.com/office/drawing/2014/main" id="{255552E4-038A-4E31-BFEF-62E60E3B3E2A}"/>
              </a:ext>
            </a:extLst>
          </p:cNvPr>
          <p:cNvPicPr/>
          <p:nvPr/>
        </p:nvPicPr>
        <p:blipFill>
          <a:blip r:embed="rId2"/>
          <a:stretch>
            <a:fillRect/>
          </a:stretch>
        </p:blipFill>
        <p:spPr bwMode="auto">
          <a:xfrm>
            <a:off x="7905972" y="2327593"/>
            <a:ext cx="3375660" cy="2364740"/>
          </a:xfrm>
          <a:prstGeom prst="rect">
            <a:avLst/>
          </a:prstGeom>
        </p:spPr>
      </p:pic>
    </p:spTree>
    <p:extLst>
      <p:ext uri="{BB962C8B-B14F-4D97-AF65-F5344CB8AC3E}">
        <p14:creationId xmlns:p14="http://schemas.microsoft.com/office/powerpoint/2010/main" val="4274851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8CA6BD-8249-44C5-B80A-81A386EF9115}"/>
              </a:ext>
            </a:extLst>
          </p:cNvPr>
          <p:cNvSpPr>
            <a:spLocks noGrp="1"/>
          </p:cNvSpPr>
          <p:nvPr>
            <p:ph type="title"/>
          </p:nvPr>
        </p:nvSpPr>
        <p:spPr>
          <a:xfrm>
            <a:off x="360176" y="50306"/>
            <a:ext cx="9905998" cy="1478570"/>
          </a:xfrm>
        </p:spPr>
        <p:txBody>
          <a:bodyPr/>
          <a:lstStyle/>
          <a:p>
            <a:r>
              <a:rPr lang="fr-FR" dirty="0"/>
              <a:t>Conception du projet (merise) </a:t>
            </a:r>
          </a:p>
        </p:txBody>
      </p:sp>
      <p:sp>
        <p:nvSpPr>
          <p:cNvPr id="3" name="Espace réservé du contenu 2">
            <a:extLst>
              <a:ext uri="{FF2B5EF4-FFF2-40B4-BE49-F238E27FC236}">
                <a16:creationId xmlns:a16="http://schemas.microsoft.com/office/drawing/2014/main" id="{A884730B-1455-4B1A-BB24-936F1A67A945}"/>
              </a:ext>
            </a:extLst>
          </p:cNvPr>
          <p:cNvSpPr>
            <a:spLocks noGrp="1"/>
          </p:cNvSpPr>
          <p:nvPr>
            <p:ph idx="1"/>
          </p:nvPr>
        </p:nvSpPr>
        <p:spPr>
          <a:xfrm>
            <a:off x="360177" y="1180730"/>
            <a:ext cx="11225182" cy="5321480"/>
          </a:xfrm>
        </p:spPr>
        <p:txBody>
          <a:bodyPr>
            <a:normAutofit/>
          </a:bodyPr>
          <a:lstStyle/>
          <a:p>
            <a:pPr>
              <a:lnSpc>
                <a:spcPct val="130000"/>
              </a:lnSpc>
            </a:pPr>
            <a:r>
              <a:rPr lang="fr-FR" sz="2200" b="1" dirty="0">
                <a:solidFill>
                  <a:schemeClr val="bg1">
                    <a:lumMod val="95000"/>
                    <a:lumOff val="5000"/>
                  </a:schemeClr>
                </a:solidFill>
                <a:latin typeface="Source Sans Pro" pitchFamily="2"/>
                <a:cs typeface="Tahoma" pitchFamily="2"/>
              </a:rPr>
              <a:t>Modèle  logique de  données  (MLD) qui met en évidence les relations entre les entités avec des clés de contrainte et des identifiants correspondants</a:t>
            </a:r>
          </a:p>
          <a:p>
            <a:pPr>
              <a:lnSpc>
                <a:spcPct val="130000"/>
              </a:lnSpc>
            </a:pPr>
            <a:r>
              <a:rPr lang="de-AT" sz="2200" dirty="0">
                <a:latin typeface="Source Sans Pro" pitchFamily="2"/>
                <a:ea typeface="Segoe UI" pitchFamily="2"/>
                <a:cs typeface="Tahoma" pitchFamily="2"/>
              </a:rPr>
              <a:t>Highlight </a:t>
            </a:r>
            <a:r>
              <a:rPr lang="de-AT" sz="2200" dirty="0" err="1">
                <a:latin typeface="Source Sans Pro" pitchFamily="2"/>
                <a:ea typeface="Segoe UI" pitchFamily="2"/>
                <a:cs typeface="Tahoma" pitchFamily="2"/>
              </a:rPr>
              <a:t>relationships</a:t>
            </a:r>
            <a:r>
              <a:rPr lang="de-AT" sz="2200" dirty="0">
                <a:latin typeface="Source Sans Pro" pitchFamily="2"/>
                <a:ea typeface="Segoe UI" pitchFamily="2"/>
                <a:cs typeface="Tahoma" pitchFamily="2"/>
              </a:rPr>
              <a:t> </a:t>
            </a:r>
            <a:r>
              <a:rPr lang="de-AT" sz="2200" dirty="0" err="1">
                <a:latin typeface="Source Sans Pro" pitchFamily="2"/>
                <a:ea typeface="Segoe UI" pitchFamily="2"/>
                <a:cs typeface="Tahoma" pitchFamily="2"/>
              </a:rPr>
              <a:t>between</a:t>
            </a:r>
            <a:r>
              <a:rPr lang="de-AT" sz="2200" dirty="0">
                <a:latin typeface="Source Sans Pro" pitchFamily="2"/>
                <a:ea typeface="Segoe UI" pitchFamily="2"/>
                <a:cs typeface="Tahoma" pitchFamily="2"/>
              </a:rPr>
              <a:t> </a:t>
            </a:r>
            <a:r>
              <a:rPr lang="de-AT" sz="2200" dirty="0" err="1">
                <a:latin typeface="Source Sans Pro" pitchFamily="2"/>
                <a:ea typeface="Segoe UI" pitchFamily="2"/>
                <a:cs typeface="Tahoma" pitchFamily="2"/>
              </a:rPr>
              <a:t>entities</a:t>
            </a:r>
            <a:r>
              <a:rPr lang="de-AT" sz="2200" dirty="0">
                <a:latin typeface="Source Sans Pro" pitchFamily="2"/>
                <a:ea typeface="Segoe UI" pitchFamily="2"/>
                <a:cs typeface="Tahoma" pitchFamily="2"/>
              </a:rPr>
              <a:t> </a:t>
            </a:r>
            <a:r>
              <a:rPr lang="de-AT" sz="2200" dirty="0" err="1">
                <a:latin typeface="Source Sans Pro" pitchFamily="2"/>
                <a:ea typeface="Segoe UI" pitchFamily="2"/>
                <a:cs typeface="Tahoma" pitchFamily="2"/>
              </a:rPr>
              <a:t>with</a:t>
            </a:r>
            <a:r>
              <a:rPr lang="de-AT" sz="2200" dirty="0">
                <a:latin typeface="Source Sans Pro" pitchFamily="2"/>
                <a:ea typeface="Segoe UI" pitchFamily="2"/>
                <a:cs typeface="Tahoma" pitchFamily="2"/>
              </a:rPr>
              <a:t> </a:t>
            </a:r>
            <a:r>
              <a:rPr lang="de-AT" sz="2200" dirty="0" err="1">
                <a:latin typeface="Source Sans Pro" pitchFamily="2"/>
                <a:ea typeface="Segoe UI" pitchFamily="2"/>
                <a:cs typeface="Tahoma" pitchFamily="2"/>
              </a:rPr>
              <a:t>foreign</a:t>
            </a:r>
            <a:r>
              <a:rPr lang="de-AT" sz="2200" dirty="0">
                <a:latin typeface="Source Sans Pro" pitchFamily="2"/>
                <a:ea typeface="Segoe UI" pitchFamily="2"/>
                <a:cs typeface="Tahoma" pitchFamily="2"/>
              </a:rPr>
              <a:t> </a:t>
            </a:r>
            <a:r>
              <a:rPr lang="de-AT" sz="2200" dirty="0" err="1">
                <a:latin typeface="Source Sans Pro" pitchFamily="2"/>
                <a:ea typeface="Segoe UI" pitchFamily="2"/>
                <a:cs typeface="Tahoma" pitchFamily="2"/>
              </a:rPr>
              <a:t>keys</a:t>
            </a:r>
            <a:r>
              <a:rPr lang="de-AT" sz="2200" dirty="0">
                <a:latin typeface="Source Sans Pro" pitchFamily="2"/>
                <a:ea typeface="Segoe UI" pitchFamily="2"/>
                <a:cs typeface="Tahoma" pitchFamily="2"/>
              </a:rPr>
              <a:t>.</a:t>
            </a:r>
          </a:p>
          <a:p>
            <a:endParaRPr lang="fr-FR" sz="2200" b="1" dirty="0">
              <a:solidFill>
                <a:srgbClr val="3465A4"/>
              </a:solidFill>
              <a:latin typeface="Source Sans Pro" pitchFamily="2"/>
              <a:cs typeface="Tahoma" pitchFamily="2"/>
            </a:endParaRPr>
          </a:p>
        </p:txBody>
      </p:sp>
    </p:spTree>
    <p:extLst>
      <p:ext uri="{BB962C8B-B14F-4D97-AF65-F5344CB8AC3E}">
        <p14:creationId xmlns:p14="http://schemas.microsoft.com/office/powerpoint/2010/main" val="202479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B81562CE-51EA-4AB9-BFE3-5695E4390269}"/>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62144"/>
            <a:ext cx="12192000" cy="6920144"/>
          </a:xfrm>
          <a:prstGeom prst="rect">
            <a:avLst/>
          </a:prstGeom>
          <a:noFill/>
          <a:ln>
            <a:noFill/>
          </a:ln>
        </p:spPr>
      </p:pic>
    </p:spTree>
    <p:extLst>
      <p:ext uri="{BB962C8B-B14F-4D97-AF65-F5344CB8AC3E}">
        <p14:creationId xmlns:p14="http://schemas.microsoft.com/office/powerpoint/2010/main" val="1679504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CF545-3905-41F6-8AEB-A3149CDAB03E}"/>
              </a:ext>
            </a:extLst>
          </p:cNvPr>
          <p:cNvSpPr>
            <a:spLocks noGrp="1"/>
          </p:cNvSpPr>
          <p:nvPr>
            <p:ph type="title"/>
          </p:nvPr>
        </p:nvSpPr>
        <p:spPr>
          <a:xfrm>
            <a:off x="692376" y="414332"/>
            <a:ext cx="9905998" cy="1478570"/>
          </a:xfrm>
        </p:spPr>
        <p:txBody>
          <a:bodyPr/>
          <a:lstStyle/>
          <a:p>
            <a:r>
              <a:rPr lang="fr-FR" dirty="0"/>
              <a:t>Conception du projet (merise) </a:t>
            </a:r>
          </a:p>
        </p:txBody>
      </p:sp>
      <p:sp>
        <p:nvSpPr>
          <p:cNvPr id="4" name="Espace réservé du contenu 2">
            <a:extLst>
              <a:ext uri="{FF2B5EF4-FFF2-40B4-BE49-F238E27FC236}">
                <a16:creationId xmlns:a16="http://schemas.microsoft.com/office/drawing/2014/main" id="{2A1EAAE2-4D29-45BC-8319-204836BEA12A}"/>
              </a:ext>
            </a:extLst>
          </p:cNvPr>
          <p:cNvSpPr txBox="1">
            <a:spLocks/>
          </p:cNvSpPr>
          <p:nvPr/>
        </p:nvSpPr>
        <p:spPr>
          <a:xfrm>
            <a:off x="325069" y="1972800"/>
            <a:ext cx="2551699" cy="417794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30000"/>
              </a:lnSpc>
            </a:pPr>
            <a:r>
              <a:rPr lang="fr-FR" sz="2200" b="1" dirty="0">
                <a:solidFill>
                  <a:schemeClr val="bg1">
                    <a:lumMod val="95000"/>
                    <a:lumOff val="5000"/>
                  </a:schemeClr>
                </a:solidFill>
                <a:latin typeface="Source Sans Pro" pitchFamily="2"/>
                <a:cs typeface="Tahoma" pitchFamily="2"/>
              </a:rPr>
              <a:t>Modèle physique de données (MPD) création de la base de données avec toutes les informations</a:t>
            </a:r>
          </a:p>
          <a:p>
            <a:r>
              <a:rPr lang="en-US" dirty="0">
                <a:latin typeface="Source Sans Pro" pitchFamily="2"/>
                <a:cs typeface="Tahoma" pitchFamily="2"/>
              </a:rPr>
              <a:t>Physical data model MPD creation of the database with all the information</a:t>
            </a:r>
            <a:endParaRPr lang="fr-FR" dirty="0">
              <a:latin typeface="Source Sans Pro" pitchFamily="2"/>
              <a:cs typeface="Tahoma" pitchFamily="2"/>
            </a:endParaRPr>
          </a:p>
        </p:txBody>
      </p:sp>
      <p:pic>
        <p:nvPicPr>
          <p:cNvPr id="9" name="Espace réservé du contenu 8">
            <a:extLst>
              <a:ext uri="{FF2B5EF4-FFF2-40B4-BE49-F238E27FC236}">
                <a16:creationId xmlns:a16="http://schemas.microsoft.com/office/drawing/2014/main" id="{3604361D-9161-41D5-954F-1082D163DE05}"/>
              </a:ext>
            </a:extLst>
          </p:cNvPr>
          <p:cNvPicPr>
            <a:picLocks noGrp="1" noChangeAspect="1"/>
          </p:cNvPicPr>
          <p:nvPr>
            <p:ph idx="1"/>
          </p:nvPr>
        </p:nvPicPr>
        <p:blipFill>
          <a:blip r:embed="rId2"/>
          <a:stretch>
            <a:fillRect/>
          </a:stretch>
        </p:blipFill>
        <p:spPr>
          <a:xfrm>
            <a:off x="2943149" y="2097088"/>
            <a:ext cx="2702226" cy="3541712"/>
          </a:xfrm>
          <a:prstGeom prst="rect">
            <a:avLst/>
          </a:prstGeom>
        </p:spPr>
      </p:pic>
      <p:pic>
        <p:nvPicPr>
          <p:cNvPr id="10" name="Image 9">
            <a:extLst>
              <a:ext uri="{FF2B5EF4-FFF2-40B4-BE49-F238E27FC236}">
                <a16:creationId xmlns:a16="http://schemas.microsoft.com/office/drawing/2014/main" id="{6BC12A1F-6BF1-48E7-8A4B-DAB457429E90}"/>
              </a:ext>
            </a:extLst>
          </p:cNvPr>
          <p:cNvPicPr>
            <a:picLocks noChangeAspect="1"/>
          </p:cNvPicPr>
          <p:nvPr/>
        </p:nvPicPr>
        <p:blipFill>
          <a:blip r:embed="rId3"/>
          <a:stretch>
            <a:fillRect/>
          </a:stretch>
        </p:blipFill>
        <p:spPr>
          <a:xfrm>
            <a:off x="5765426" y="2097088"/>
            <a:ext cx="2838613" cy="4558683"/>
          </a:xfrm>
          <a:prstGeom prst="rect">
            <a:avLst/>
          </a:prstGeom>
        </p:spPr>
      </p:pic>
      <p:pic>
        <p:nvPicPr>
          <p:cNvPr id="11" name="Image 10">
            <a:extLst>
              <a:ext uri="{FF2B5EF4-FFF2-40B4-BE49-F238E27FC236}">
                <a16:creationId xmlns:a16="http://schemas.microsoft.com/office/drawing/2014/main" id="{EEE7E316-B02D-4E2B-BF0D-92853C3F7567}"/>
              </a:ext>
            </a:extLst>
          </p:cNvPr>
          <p:cNvPicPr>
            <a:picLocks noChangeAspect="1"/>
          </p:cNvPicPr>
          <p:nvPr/>
        </p:nvPicPr>
        <p:blipFill>
          <a:blip r:embed="rId4"/>
          <a:stretch>
            <a:fillRect/>
          </a:stretch>
        </p:blipFill>
        <p:spPr>
          <a:xfrm>
            <a:off x="8709349" y="2097088"/>
            <a:ext cx="2772100" cy="4558683"/>
          </a:xfrm>
          <a:prstGeom prst="rect">
            <a:avLst/>
          </a:prstGeom>
        </p:spPr>
      </p:pic>
      <p:pic>
        <p:nvPicPr>
          <p:cNvPr id="12" name="Espace réservé du contenu 8">
            <a:extLst>
              <a:ext uri="{FF2B5EF4-FFF2-40B4-BE49-F238E27FC236}">
                <a16:creationId xmlns:a16="http://schemas.microsoft.com/office/drawing/2014/main" id="{E7BE6163-530D-4895-9920-C37126577DD1}"/>
              </a:ext>
            </a:extLst>
          </p:cNvPr>
          <p:cNvPicPr>
            <a:picLocks noChangeAspect="1"/>
          </p:cNvPicPr>
          <p:nvPr/>
        </p:nvPicPr>
        <p:blipFill>
          <a:blip r:embed="rId2"/>
          <a:stretch>
            <a:fillRect/>
          </a:stretch>
        </p:blipFill>
        <p:spPr>
          <a:xfrm>
            <a:off x="3009530" y="2097088"/>
            <a:ext cx="2702226" cy="3541712"/>
          </a:xfrm>
          <a:prstGeom prst="rect">
            <a:avLst/>
          </a:prstGeom>
        </p:spPr>
      </p:pic>
      <p:pic>
        <p:nvPicPr>
          <p:cNvPr id="13" name="Image 12">
            <a:extLst>
              <a:ext uri="{FF2B5EF4-FFF2-40B4-BE49-F238E27FC236}">
                <a16:creationId xmlns:a16="http://schemas.microsoft.com/office/drawing/2014/main" id="{BECBC8B1-48D3-48A7-AA36-994E892859F3}"/>
              </a:ext>
            </a:extLst>
          </p:cNvPr>
          <p:cNvPicPr>
            <a:picLocks noChangeAspect="1"/>
          </p:cNvPicPr>
          <p:nvPr/>
        </p:nvPicPr>
        <p:blipFill>
          <a:blip r:embed="rId3"/>
          <a:stretch>
            <a:fillRect/>
          </a:stretch>
        </p:blipFill>
        <p:spPr>
          <a:xfrm>
            <a:off x="5831807" y="2097088"/>
            <a:ext cx="2838613" cy="4558683"/>
          </a:xfrm>
          <a:prstGeom prst="rect">
            <a:avLst/>
          </a:prstGeom>
        </p:spPr>
      </p:pic>
      <p:pic>
        <p:nvPicPr>
          <p:cNvPr id="14" name="Image 13">
            <a:extLst>
              <a:ext uri="{FF2B5EF4-FFF2-40B4-BE49-F238E27FC236}">
                <a16:creationId xmlns:a16="http://schemas.microsoft.com/office/drawing/2014/main" id="{0357AD04-9062-4555-B9EC-9C5220F06CAC}"/>
              </a:ext>
            </a:extLst>
          </p:cNvPr>
          <p:cNvPicPr>
            <a:picLocks noChangeAspect="1"/>
          </p:cNvPicPr>
          <p:nvPr/>
        </p:nvPicPr>
        <p:blipFill>
          <a:blip r:embed="rId4"/>
          <a:stretch>
            <a:fillRect/>
          </a:stretch>
        </p:blipFill>
        <p:spPr>
          <a:xfrm>
            <a:off x="8775730" y="2097088"/>
            <a:ext cx="2772100" cy="4558683"/>
          </a:xfrm>
          <a:prstGeom prst="rect">
            <a:avLst/>
          </a:prstGeom>
        </p:spPr>
      </p:pic>
    </p:spTree>
    <p:extLst>
      <p:ext uri="{BB962C8B-B14F-4D97-AF65-F5344CB8AC3E}">
        <p14:creationId xmlns:p14="http://schemas.microsoft.com/office/powerpoint/2010/main" val="3425739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19A654-0826-4CE3-91D3-EDBAFA347DDB}"/>
              </a:ext>
            </a:extLst>
          </p:cNvPr>
          <p:cNvSpPr>
            <a:spLocks noGrp="1"/>
          </p:cNvSpPr>
          <p:nvPr>
            <p:ph type="title"/>
          </p:nvPr>
        </p:nvSpPr>
        <p:spPr/>
        <p:txBody>
          <a:bodyPr/>
          <a:lstStyle/>
          <a:p>
            <a:r>
              <a:rPr lang="fr-FR" dirty="0"/>
              <a:t>Conception du projet (merise) </a:t>
            </a:r>
          </a:p>
        </p:txBody>
      </p:sp>
      <p:pic>
        <p:nvPicPr>
          <p:cNvPr id="4" name="Espace réservé du contenu 3">
            <a:extLst>
              <a:ext uri="{FF2B5EF4-FFF2-40B4-BE49-F238E27FC236}">
                <a16:creationId xmlns:a16="http://schemas.microsoft.com/office/drawing/2014/main" id="{D943EBDF-40A9-47B5-AC91-7C2CFEB61963}"/>
              </a:ext>
            </a:extLst>
          </p:cNvPr>
          <p:cNvPicPr>
            <a:picLocks noGrp="1" noChangeAspect="1"/>
          </p:cNvPicPr>
          <p:nvPr>
            <p:ph idx="1"/>
          </p:nvPr>
        </p:nvPicPr>
        <p:blipFill>
          <a:blip r:embed="rId2"/>
          <a:stretch>
            <a:fillRect/>
          </a:stretch>
        </p:blipFill>
        <p:spPr>
          <a:xfrm>
            <a:off x="1141412" y="1880347"/>
            <a:ext cx="10205955" cy="4191979"/>
          </a:xfrm>
          <a:prstGeom prst="rect">
            <a:avLst/>
          </a:prstGeom>
        </p:spPr>
      </p:pic>
    </p:spTree>
    <p:extLst>
      <p:ext uri="{BB962C8B-B14F-4D97-AF65-F5344CB8AC3E}">
        <p14:creationId xmlns:p14="http://schemas.microsoft.com/office/powerpoint/2010/main" val="2620173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2B17CE-A619-434E-AEC1-ACAB954DC9DC}"/>
              </a:ext>
            </a:extLst>
          </p:cNvPr>
          <p:cNvSpPr>
            <a:spLocks noGrp="1"/>
          </p:cNvSpPr>
          <p:nvPr>
            <p:ph type="title"/>
          </p:nvPr>
        </p:nvSpPr>
        <p:spPr>
          <a:xfrm>
            <a:off x="1019479" y="11281"/>
            <a:ext cx="9905998" cy="1191220"/>
          </a:xfrm>
        </p:spPr>
        <p:txBody>
          <a:bodyPr/>
          <a:lstStyle/>
          <a:p>
            <a:r>
              <a:rPr lang="fr-FR" dirty="0"/>
              <a:t>Diagramme de Cas d’utilisation </a:t>
            </a:r>
          </a:p>
        </p:txBody>
      </p:sp>
      <p:pic>
        <p:nvPicPr>
          <p:cNvPr id="11" name="Espace réservé du contenu 10">
            <a:extLst>
              <a:ext uri="{FF2B5EF4-FFF2-40B4-BE49-F238E27FC236}">
                <a16:creationId xmlns:a16="http://schemas.microsoft.com/office/drawing/2014/main" id="{46D365FD-9243-42B8-BD3C-62FA8954394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9482" y="1778970"/>
            <a:ext cx="10195371" cy="5079030"/>
          </a:xfrm>
          <a:prstGeom prst="rect">
            <a:avLst/>
          </a:prstGeom>
          <a:noFill/>
          <a:ln>
            <a:noFill/>
          </a:ln>
        </p:spPr>
      </p:pic>
      <p:sp>
        <p:nvSpPr>
          <p:cNvPr id="8" name="Rectangle 7">
            <a:extLst>
              <a:ext uri="{FF2B5EF4-FFF2-40B4-BE49-F238E27FC236}">
                <a16:creationId xmlns:a16="http://schemas.microsoft.com/office/drawing/2014/main" id="{38A1023B-5177-4896-B182-A43B36C5C316}"/>
              </a:ext>
            </a:extLst>
          </p:cNvPr>
          <p:cNvSpPr/>
          <p:nvPr/>
        </p:nvSpPr>
        <p:spPr>
          <a:xfrm>
            <a:off x="1070391" y="1202501"/>
            <a:ext cx="3023585" cy="422552"/>
          </a:xfrm>
          <a:prstGeom prst="rect">
            <a:avLst/>
          </a:prstGeom>
        </p:spPr>
        <p:txBody>
          <a:bodyPr wrap="none">
            <a:spAutoFit/>
          </a:bodyPr>
          <a:lstStyle/>
          <a:p>
            <a:pPr>
              <a:lnSpc>
                <a:spcPct val="130000"/>
              </a:lnSpc>
            </a:pPr>
            <a:r>
              <a:rPr lang="fr-FR" dirty="0">
                <a:latin typeface="Source Sans Pro" pitchFamily="2"/>
                <a:ea typeface="Segoe UI" pitchFamily="2"/>
                <a:cs typeface="Tahoma" pitchFamily="2"/>
              </a:rPr>
              <a:t>Les cas d'utilisation du client</a:t>
            </a:r>
            <a:r>
              <a:rPr lang="de-AT" dirty="0">
                <a:latin typeface="Source Sans Pro" pitchFamily="2"/>
                <a:ea typeface="Segoe UI" pitchFamily="2"/>
                <a:cs typeface="Tahoma" pitchFamily="2"/>
              </a:rPr>
              <a:t>.</a:t>
            </a:r>
          </a:p>
        </p:txBody>
      </p:sp>
      <p:sp>
        <p:nvSpPr>
          <p:cNvPr id="3" name="Rectangle 2">
            <a:extLst>
              <a:ext uri="{FF2B5EF4-FFF2-40B4-BE49-F238E27FC236}">
                <a16:creationId xmlns:a16="http://schemas.microsoft.com/office/drawing/2014/main" id="{8948653F-DF8F-4013-BDFC-B8631BC91C53}"/>
              </a:ext>
            </a:extLst>
          </p:cNvPr>
          <p:cNvSpPr/>
          <p:nvPr/>
        </p:nvSpPr>
        <p:spPr>
          <a:xfrm>
            <a:off x="0" y="2000665"/>
            <a:ext cx="1789482" cy="1323439"/>
          </a:xfrm>
          <a:prstGeom prst="rect">
            <a:avLst/>
          </a:prstGeom>
        </p:spPr>
        <p:txBody>
          <a:bodyPr wrap="square">
            <a:spAutoFit/>
          </a:bodyPr>
          <a:lstStyle/>
          <a:p>
            <a:r>
              <a:rPr lang="fr-FR" sz="2000" b="1" dirty="0">
                <a:solidFill>
                  <a:schemeClr val="bg1">
                    <a:lumMod val="95000"/>
                    <a:lumOff val="5000"/>
                  </a:schemeClr>
                </a:solidFill>
                <a:latin typeface="Source Sans Pro" pitchFamily="2"/>
                <a:cs typeface="Tahoma" pitchFamily="2"/>
              </a:rPr>
              <a:t>Comment le client interagit avec le système.</a:t>
            </a:r>
          </a:p>
        </p:txBody>
      </p:sp>
      <p:sp>
        <p:nvSpPr>
          <p:cNvPr id="4" name="Rectangle 3">
            <a:extLst>
              <a:ext uri="{FF2B5EF4-FFF2-40B4-BE49-F238E27FC236}">
                <a16:creationId xmlns:a16="http://schemas.microsoft.com/office/drawing/2014/main" id="{5AE5CF88-7441-4C0E-BB0D-E09AD8FFE72A}"/>
              </a:ext>
            </a:extLst>
          </p:cNvPr>
          <p:cNvSpPr/>
          <p:nvPr/>
        </p:nvSpPr>
        <p:spPr>
          <a:xfrm>
            <a:off x="185982" y="4103676"/>
            <a:ext cx="1624665" cy="1200329"/>
          </a:xfrm>
          <a:prstGeom prst="rect">
            <a:avLst/>
          </a:prstGeom>
        </p:spPr>
        <p:txBody>
          <a:bodyPr wrap="square">
            <a:spAutoFit/>
          </a:bodyPr>
          <a:lstStyle/>
          <a:p>
            <a:r>
              <a:rPr lang="en-US" dirty="0">
                <a:latin typeface="Roboto"/>
              </a:rPr>
              <a:t>how the customer interacts with the system</a:t>
            </a:r>
          </a:p>
        </p:txBody>
      </p:sp>
    </p:spTree>
    <p:extLst>
      <p:ext uri="{BB962C8B-B14F-4D97-AF65-F5344CB8AC3E}">
        <p14:creationId xmlns:p14="http://schemas.microsoft.com/office/powerpoint/2010/main" val="572860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EE8EEF-660A-44D8-A453-4257103F2659}"/>
              </a:ext>
            </a:extLst>
          </p:cNvPr>
          <p:cNvSpPr>
            <a:spLocks noGrp="1"/>
          </p:cNvSpPr>
          <p:nvPr>
            <p:ph type="title"/>
          </p:nvPr>
        </p:nvSpPr>
        <p:spPr>
          <a:xfrm>
            <a:off x="1061514" y="-39949"/>
            <a:ext cx="9905998" cy="1478570"/>
          </a:xfrm>
        </p:spPr>
        <p:txBody>
          <a:bodyPr/>
          <a:lstStyle/>
          <a:p>
            <a:r>
              <a:rPr lang="fr-FR" dirty="0"/>
              <a:t>Diagramme de Cas d’utilisation </a:t>
            </a:r>
          </a:p>
        </p:txBody>
      </p:sp>
      <p:pic>
        <p:nvPicPr>
          <p:cNvPr id="4" name="Espace réservé du contenu 3">
            <a:extLst>
              <a:ext uri="{FF2B5EF4-FFF2-40B4-BE49-F238E27FC236}">
                <a16:creationId xmlns:a16="http://schemas.microsoft.com/office/drawing/2014/main" id="{E1ED5074-704E-4F0F-BEAC-29671EB38627}"/>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8449"/>
          <a:stretch/>
        </p:blipFill>
        <p:spPr bwMode="auto">
          <a:xfrm>
            <a:off x="2216458" y="1832236"/>
            <a:ext cx="9905998" cy="4905915"/>
          </a:xfrm>
          <a:prstGeom prst="rect">
            <a:avLst/>
          </a:prstGeom>
          <a:noFill/>
          <a:ln>
            <a:noFill/>
          </a:ln>
        </p:spPr>
      </p:pic>
      <p:sp>
        <p:nvSpPr>
          <p:cNvPr id="5" name="Espace réservé du contenu 2">
            <a:extLst>
              <a:ext uri="{FF2B5EF4-FFF2-40B4-BE49-F238E27FC236}">
                <a16:creationId xmlns:a16="http://schemas.microsoft.com/office/drawing/2014/main" id="{C073CED2-FB50-441D-834F-A445F3DE2B92}"/>
              </a:ext>
            </a:extLst>
          </p:cNvPr>
          <p:cNvSpPr txBox="1">
            <a:spLocks/>
          </p:cNvSpPr>
          <p:nvPr/>
        </p:nvSpPr>
        <p:spPr>
          <a:xfrm>
            <a:off x="966818" y="1289200"/>
            <a:ext cx="11225182" cy="6924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30000"/>
              </a:lnSpc>
            </a:pPr>
            <a:r>
              <a:rPr lang="fr-FR" sz="2200" dirty="0">
                <a:latin typeface="Source Sans Pro" pitchFamily="2"/>
                <a:ea typeface="Segoe UI" pitchFamily="2"/>
                <a:cs typeface="Tahoma" pitchFamily="2"/>
              </a:rPr>
              <a:t>Les cas d'utilisation du professionnel.</a:t>
            </a:r>
            <a:endParaRPr lang="fr-FR" sz="2200" b="1" dirty="0">
              <a:solidFill>
                <a:srgbClr val="3465A4"/>
              </a:solidFill>
              <a:latin typeface="Source Sans Pro" pitchFamily="2"/>
              <a:cs typeface="Tahoma" pitchFamily="2"/>
            </a:endParaRPr>
          </a:p>
        </p:txBody>
      </p:sp>
      <p:sp>
        <p:nvSpPr>
          <p:cNvPr id="3" name="Rectangle 2">
            <a:extLst>
              <a:ext uri="{FF2B5EF4-FFF2-40B4-BE49-F238E27FC236}">
                <a16:creationId xmlns:a16="http://schemas.microsoft.com/office/drawing/2014/main" id="{D9E904C6-B4A0-42C0-BF4B-E7E8A86C2D3B}"/>
              </a:ext>
            </a:extLst>
          </p:cNvPr>
          <p:cNvSpPr/>
          <p:nvPr/>
        </p:nvSpPr>
        <p:spPr>
          <a:xfrm>
            <a:off x="297173" y="2545125"/>
            <a:ext cx="1919285" cy="1200329"/>
          </a:xfrm>
          <a:prstGeom prst="rect">
            <a:avLst/>
          </a:prstGeom>
        </p:spPr>
        <p:txBody>
          <a:bodyPr wrap="square">
            <a:spAutoFit/>
          </a:bodyPr>
          <a:lstStyle/>
          <a:p>
            <a:r>
              <a:rPr lang="fr-FR" b="1" dirty="0">
                <a:solidFill>
                  <a:schemeClr val="bg1">
                    <a:lumMod val="95000"/>
                    <a:lumOff val="5000"/>
                  </a:schemeClr>
                </a:solidFill>
                <a:latin typeface="Source Sans Pro" pitchFamily="2"/>
                <a:cs typeface="Tahoma" pitchFamily="2"/>
              </a:rPr>
              <a:t>Comment le professionnel interagit avec le système.</a:t>
            </a:r>
          </a:p>
        </p:txBody>
      </p:sp>
      <p:sp>
        <p:nvSpPr>
          <p:cNvPr id="6" name="Rectangle 5">
            <a:extLst>
              <a:ext uri="{FF2B5EF4-FFF2-40B4-BE49-F238E27FC236}">
                <a16:creationId xmlns:a16="http://schemas.microsoft.com/office/drawing/2014/main" id="{6DE734DE-F656-4581-9EC6-777B3A32E702}"/>
              </a:ext>
            </a:extLst>
          </p:cNvPr>
          <p:cNvSpPr/>
          <p:nvPr/>
        </p:nvSpPr>
        <p:spPr>
          <a:xfrm>
            <a:off x="337245" y="4729126"/>
            <a:ext cx="1608336" cy="1200329"/>
          </a:xfrm>
          <a:prstGeom prst="rect">
            <a:avLst/>
          </a:prstGeom>
        </p:spPr>
        <p:txBody>
          <a:bodyPr wrap="square">
            <a:spAutoFit/>
          </a:bodyPr>
          <a:lstStyle/>
          <a:p>
            <a:r>
              <a:rPr lang="en-US" dirty="0">
                <a:latin typeface="Roboto"/>
              </a:rPr>
              <a:t>How the professional interacts with the system.</a:t>
            </a:r>
          </a:p>
        </p:txBody>
      </p:sp>
    </p:spTree>
    <p:extLst>
      <p:ext uri="{BB962C8B-B14F-4D97-AF65-F5344CB8AC3E}">
        <p14:creationId xmlns:p14="http://schemas.microsoft.com/office/powerpoint/2010/main" val="3502550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908489-C25D-4E0C-AFCC-413A2F149D17}"/>
              </a:ext>
            </a:extLst>
          </p:cNvPr>
          <p:cNvSpPr>
            <a:spLocks noGrp="1"/>
          </p:cNvSpPr>
          <p:nvPr>
            <p:ph type="title"/>
          </p:nvPr>
        </p:nvSpPr>
        <p:spPr>
          <a:xfrm>
            <a:off x="1143001" y="315159"/>
            <a:ext cx="9905998" cy="1096392"/>
          </a:xfrm>
        </p:spPr>
        <p:txBody>
          <a:bodyPr/>
          <a:lstStyle/>
          <a:p>
            <a:r>
              <a:rPr lang="fr-FR" dirty="0"/>
              <a:t>Diagramme de Cas d’utilisation </a:t>
            </a:r>
          </a:p>
        </p:txBody>
      </p:sp>
      <p:pic>
        <p:nvPicPr>
          <p:cNvPr id="4" name="Espace réservé du contenu 3">
            <a:extLst>
              <a:ext uri="{FF2B5EF4-FFF2-40B4-BE49-F238E27FC236}">
                <a16:creationId xmlns:a16="http://schemas.microsoft.com/office/drawing/2014/main" id="{FE116C91-870B-44A9-A93E-2C66C54DF41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8401" y="2000913"/>
            <a:ext cx="9905998" cy="4857087"/>
          </a:xfrm>
          <a:prstGeom prst="rect">
            <a:avLst/>
          </a:prstGeom>
          <a:noFill/>
          <a:ln>
            <a:noFill/>
          </a:ln>
        </p:spPr>
      </p:pic>
      <p:sp>
        <p:nvSpPr>
          <p:cNvPr id="5" name="Rectangle 4">
            <a:extLst>
              <a:ext uri="{FF2B5EF4-FFF2-40B4-BE49-F238E27FC236}">
                <a16:creationId xmlns:a16="http://schemas.microsoft.com/office/drawing/2014/main" id="{43DF6780-CF9A-4318-9352-55E52D429603}"/>
              </a:ext>
            </a:extLst>
          </p:cNvPr>
          <p:cNvSpPr/>
          <p:nvPr/>
        </p:nvSpPr>
        <p:spPr>
          <a:xfrm>
            <a:off x="1017126" y="1578361"/>
            <a:ext cx="4033476" cy="422552"/>
          </a:xfrm>
          <a:prstGeom prst="rect">
            <a:avLst/>
          </a:prstGeom>
        </p:spPr>
        <p:txBody>
          <a:bodyPr wrap="none">
            <a:spAutoFit/>
          </a:bodyPr>
          <a:lstStyle/>
          <a:p>
            <a:pPr>
              <a:lnSpc>
                <a:spcPct val="130000"/>
              </a:lnSpc>
            </a:pPr>
            <a:r>
              <a:rPr lang="fr-FR" dirty="0">
                <a:latin typeface="Source Sans Pro" pitchFamily="2"/>
                <a:ea typeface="Segoe UI" pitchFamily="2"/>
                <a:cs typeface="Tahoma" pitchFamily="2"/>
              </a:rPr>
              <a:t>Les cas d'utilisation de l'Administrateur</a:t>
            </a:r>
            <a:r>
              <a:rPr lang="de-AT" dirty="0">
                <a:latin typeface="Source Sans Pro" pitchFamily="2"/>
                <a:ea typeface="Segoe UI" pitchFamily="2"/>
                <a:cs typeface="Tahoma" pitchFamily="2"/>
              </a:rPr>
              <a:t>.</a:t>
            </a:r>
          </a:p>
        </p:txBody>
      </p:sp>
      <p:sp>
        <p:nvSpPr>
          <p:cNvPr id="3" name="Rectangle 2">
            <a:extLst>
              <a:ext uri="{FF2B5EF4-FFF2-40B4-BE49-F238E27FC236}">
                <a16:creationId xmlns:a16="http://schemas.microsoft.com/office/drawing/2014/main" id="{41DC24CA-5022-4306-98CB-8BC8CFEBEEDD}"/>
              </a:ext>
            </a:extLst>
          </p:cNvPr>
          <p:cNvSpPr/>
          <p:nvPr/>
        </p:nvSpPr>
        <p:spPr>
          <a:xfrm>
            <a:off x="329437" y="2338812"/>
            <a:ext cx="1956565" cy="1200329"/>
          </a:xfrm>
          <a:prstGeom prst="rect">
            <a:avLst/>
          </a:prstGeom>
        </p:spPr>
        <p:txBody>
          <a:bodyPr wrap="square">
            <a:spAutoFit/>
          </a:bodyPr>
          <a:lstStyle/>
          <a:p>
            <a:r>
              <a:rPr lang="fr-FR" b="1" dirty="0">
                <a:solidFill>
                  <a:schemeClr val="bg1">
                    <a:lumMod val="95000"/>
                    <a:lumOff val="5000"/>
                  </a:schemeClr>
                </a:solidFill>
                <a:latin typeface="Source Sans Pro" pitchFamily="2"/>
                <a:cs typeface="Tahoma" pitchFamily="2"/>
              </a:rPr>
              <a:t>Les possibilités de l'administrateur dans le système.</a:t>
            </a:r>
          </a:p>
        </p:txBody>
      </p:sp>
      <p:sp>
        <p:nvSpPr>
          <p:cNvPr id="6" name="Rectangle 5">
            <a:extLst>
              <a:ext uri="{FF2B5EF4-FFF2-40B4-BE49-F238E27FC236}">
                <a16:creationId xmlns:a16="http://schemas.microsoft.com/office/drawing/2014/main" id="{77A53D62-1D39-4865-83CA-64E19BDFC7BD}"/>
              </a:ext>
            </a:extLst>
          </p:cNvPr>
          <p:cNvSpPr/>
          <p:nvPr/>
        </p:nvSpPr>
        <p:spPr>
          <a:xfrm>
            <a:off x="317494" y="3961693"/>
            <a:ext cx="1795391" cy="1200329"/>
          </a:xfrm>
          <a:prstGeom prst="rect">
            <a:avLst/>
          </a:prstGeom>
        </p:spPr>
        <p:txBody>
          <a:bodyPr wrap="square">
            <a:spAutoFit/>
          </a:bodyPr>
          <a:lstStyle/>
          <a:p>
            <a:r>
              <a:rPr lang="fr-FR" dirty="0"/>
              <a:t>The </a:t>
            </a:r>
            <a:r>
              <a:rPr lang="fr-FR" dirty="0" err="1"/>
              <a:t>possibilities</a:t>
            </a:r>
            <a:r>
              <a:rPr lang="fr-FR" dirty="0"/>
              <a:t> of the </a:t>
            </a:r>
            <a:r>
              <a:rPr lang="fr-FR" dirty="0" err="1"/>
              <a:t>administrator</a:t>
            </a:r>
            <a:r>
              <a:rPr lang="fr-FR" dirty="0"/>
              <a:t> in the system.</a:t>
            </a:r>
          </a:p>
        </p:txBody>
      </p:sp>
    </p:spTree>
    <p:extLst>
      <p:ext uri="{BB962C8B-B14F-4D97-AF65-F5344CB8AC3E}">
        <p14:creationId xmlns:p14="http://schemas.microsoft.com/office/powerpoint/2010/main" val="2938476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F1A97-BA94-4A0E-8282-7E8BC901211A}"/>
              </a:ext>
            </a:extLst>
          </p:cNvPr>
          <p:cNvSpPr>
            <a:spLocks noGrp="1"/>
          </p:cNvSpPr>
          <p:nvPr>
            <p:ph type="title"/>
          </p:nvPr>
        </p:nvSpPr>
        <p:spPr>
          <a:xfrm>
            <a:off x="656947" y="0"/>
            <a:ext cx="11194741" cy="1478570"/>
          </a:xfrm>
        </p:spPr>
        <p:txBody>
          <a:bodyPr/>
          <a:lstStyle/>
          <a:p>
            <a:r>
              <a:rPr lang="fr-FR" dirty="0"/>
              <a:t>Conception du projet (UML) </a:t>
            </a:r>
          </a:p>
        </p:txBody>
      </p:sp>
      <p:sp>
        <p:nvSpPr>
          <p:cNvPr id="3" name="Espace réservé du contenu 2">
            <a:extLst>
              <a:ext uri="{FF2B5EF4-FFF2-40B4-BE49-F238E27FC236}">
                <a16:creationId xmlns:a16="http://schemas.microsoft.com/office/drawing/2014/main" id="{C30E63D3-0602-4BFE-8193-1D9FF645E02E}"/>
              </a:ext>
            </a:extLst>
          </p:cNvPr>
          <p:cNvSpPr>
            <a:spLocks noGrp="1"/>
          </p:cNvSpPr>
          <p:nvPr>
            <p:ph idx="1"/>
          </p:nvPr>
        </p:nvSpPr>
        <p:spPr>
          <a:xfrm>
            <a:off x="555487" y="1790274"/>
            <a:ext cx="11047628" cy="4646184"/>
          </a:xfrm>
        </p:spPr>
        <p:txBody>
          <a:bodyPr>
            <a:normAutofit/>
          </a:bodyPr>
          <a:lstStyle/>
          <a:p>
            <a:r>
              <a:rPr lang="fr-FR" b="1" dirty="0">
                <a:solidFill>
                  <a:schemeClr val="bg1">
                    <a:lumMod val="95000"/>
                    <a:lumOff val="5000"/>
                  </a:schemeClr>
                </a:solidFill>
                <a:latin typeface="Source Sans Pro" pitchFamily="2"/>
                <a:cs typeface="Tahoma" pitchFamily="2"/>
              </a:rPr>
              <a:t>Mettre en évidence les relations entre les classes du système.</a:t>
            </a:r>
          </a:p>
          <a:p>
            <a:r>
              <a:rPr lang="en-US" dirty="0">
                <a:latin typeface="Source Sans Pro" pitchFamily="2"/>
                <a:ea typeface="Segoe UI" pitchFamily="2"/>
                <a:cs typeface="Tahoma" pitchFamily="2"/>
              </a:rPr>
              <a:t>Highlight the relationships between classes in the system.</a:t>
            </a:r>
          </a:p>
          <a:p>
            <a:r>
              <a:rPr lang="de-AT" b="1" dirty="0">
                <a:latin typeface="Source Sans Pro" pitchFamily="2"/>
                <a:ea typeface="Segoe UI" pitchFamily="2"/>
                <a:cs typeface="Tahoma" pitchFamily="2"/>
              </a:rPr>
              <a:t>Exemple</a:t>
            </a:r>
            <a:r>
              <a:rPr lang="de-AT" dirty="0">
                <a:latin typeface="Source Sans Pro" pitchFamily="2"/>
                <a:ea typeface="Segoe UI" pitchFamily="2"/>
                <a:cs typeface="Tahoma" pitchFamily="2"/>
              </a:rPr>
              <a:t> : </a:t>
            </a:r>
            <a:r>
              <a:rPr lang="fr-FR" b="1" dirty="0">
                <a:latin typeface="Source Sans Pro" pitchFamily="2"/>
                <a:cs typeface="Tahoma" pitchFamily="2"/>
              </a:rPr>
              <a:t>Un client souscrit à plusieurs abonnements et un abonnement ne peut être associé qu'à un seul client</a:t>
            </a:r>
          </a:p>
          <a:p>
            <a:r>
              <a:rPr lang="en-US" dirty="0"/>
              <a:t>A customer subscribes to several subscriptions and a subscription can be associated with only one customer</a:t>
            </a:r>
            <a:endParaRPr lang="de-AT" dirty="0">
              <a:latin typeface="Source Sans Pro" pitchFamily="2"/>
              <a:ea typeface="Segoe UI" pitchFamily="2"/>
              <a:cs typeface="Tahoma" pitchFamily="2"/>
            </a:endParaRPr>
          </a:p>
        </p:txBody>
      </p:sp>
    </p:spTree>
    <p:extLst>
      <p:ext uri="{BB962C8B-B14F-4D97-AF65-F5344CB8AC3E}">
        <p14:creationId xmlns:p14="http://schemas.microsoft.com/office/powerpoint/2010/main" val="598707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8C4D1E4F-6A0D-45B3-9913-66DC4F5B7F48}"/>
              </a:ext>
            </a:extLst>
          </p:cNvPr>
          <p:cNvPicPr>
            <a:picLocks noGrp="1" noChangeAspect="1"/>
          </p:cNvPicPr>
          <p:nvPr>
            <p:ph idx="1"/>
          </p:nvPr>
        </p:nvPicPr>
        <p:blipFill>
          <a:blip r:embed="rId2"/>
          <a:stretch>
            <a:fillRect/>
          </a:stretch>
        </p:blipFill>
        <p:spPr>
          <a:xfrm>
            <a:off x="1095268" y="0"/>
            <a:ext cx="10569990" cy="6842999"/>
          </a:xfrm>
        </p:spPr>
      </p:pic>
    </p:spTree>
    <p:extLst>
      <p:ext uri="{BB962C8B-B14F-4D97-AF65-F5344CB8AC3E}">
        <p14:creationId xmlns:p14="http://schemas.microsoft.com/office/powerpoint/2010/main" val="3263947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75A678-094D-479B-8F18-5DC18F7A11C4}"/>
              </a:ext>
            </a:extLst>
          </p:cNvPr>
          <p:cNvSpPr>
            <a:spLocks noGrp="1"/>
          </p:cNvSpPr>
          <p:nvPr>
            <p:ph type="title"/>
          </p:nvPr>
        </p:nvSpPr>
        <p:spPr>
          <a:xfrm>
            <a:off x="1141412" y="327514"/>
            <a:ext cx="9905998" cy="1478570"/>
          </a:xfrm>
        </p:spPr>
        <p:txBody>
          <a:bodyPr/>
          <a:lstStyle/>
          <a:p>
            <a:r>
              <a:rPr lang="de-AT" dirty="0" err="1"/>
              <a:t>Wireframes</a:t>
            </a:r>
            <a:endParaRPr lang="fr-FR" dirty="0"/>
          </a:p>
        </p:txBody>
      </p:sp>
      <p:sp>
        <p:nvSpPr>
          <p:cNvPr id="3" name="Espace réservé du contenu 2">
            <a:extLst>
              <a:ext uri="{FF2B5EF4-FFF2-40B4-BE49-F238E27FC236}">
                <a16:creationId xmlns:a16="http://schemas.microsoft.com/office/drawing/2014/main" id="{B291CB92-B21D-413B-9B90-EC5C28FF1A2B}"/>
              </a:ext>
            </a:extLst>
          </p:cNvPr>
          <p:cNvSpPr>
            <a:spLocks noGrp="1"/>
          </p:cNvSpPr>
          <p:nvPr>
            <p:ph idx="1"/>
          </p:nvPr>
        </p:nvSpPr>
        <p:spPr>
          <a:xfrm>
            <a:off x="1141412" y="1510203"/>
            <a:ext cx="2658231" cy="3541714"/>
          </a:xfrm>
        </p:spPr>
        <p:txBody>
          <a:bodyPr/>
          <a:lstStyle/>
          <a:p>
            <a:pPr>
              <a:lnSpc>
                <a:spcPct val="130000"/>
              </a:lnSpc>
            </a:pPr>
            <a:r>
              <a:rPr lang="de-AT" sz="2200" b="1" dirty="0">
                <a:solidFill>
                  <a:schemeClr val="bg1">
                    <a:lumMod val="95000"/>
                    <a:lumOff val="5000"/>
                  </a:schemeClr>
                </a:solidFill>
                <a:latin typeface="Source Sans Pro" pitchFamily="2"/>
                <a:cs typeface="Tahoma" pitchFamily="2"/>
              </a:rPr>
              <a:t> Page </a:t>
            </a:r>
            <a:r>
              <a:rPr lang="de-AT" sz="2200" b="1" dirty="0" err="1">
                <a:solidFill>
                  <a:schemeClr val="bg1">
                    <a:lumMod val="95000"/>
                    <a:lumOff val="5000"/>
                  </a:schemeClr>
                </a:solidFill>
                <a:latin typeface="Source Sans Pro" pitchFamily="2"/>
                <a:cs typeface="Tahoma" pitchFamily="2"/>
              </a:rPr>
              <a:t>d'accueil</a:t>
            </a:r>
            <a:endParaRPr lang="de-AT" sz="2200" b="1" dirty="0">
              <a:solidFill>
                <a:schemeClr val="bg1">
                  <a:lumMod val="95000"/>
                  <a:lumOff val="5000"/>
                </a:schemeClr>
              </a:solidFill>
              <a:latin typeface="Source Sans Pro" pitchFamily="2"/>
              <a:cs typeface="Tahoma" pitchFamily="2"/>
            </a:endParaRPr>
          </a:p>
          <a:p>
            <a:r>
              <a:rPr lang="de-AT" dirty="0">
                <a:latin typeface="Source Sans Pro" pitchFamily="2"/>
                <a:cs typeface="Tahoma" pitchFamily="2"/>
              </a:rPr>
              <a:t> </a:t>
            </a:r>
            <a:r>
              <a:rPr lang="de-AT" dirty="0" err="1">
                <a:latin typeface="Source Sans Pro" pitchFamily="2"/>
                <a:cs typeface="Tahoma" pitchFamily="2"/>
              </a:rPr>
              <a:t>home</a:t>
            </a:r>
            <a:r>
              <a:rPr lang="de-AT" dirty="0">
                <a:latin typeface="Source Sans Pro" pitchFamily="2"/>
                <a:cs typeface="Tahoma" pitchFamily="2"/>
              </a:rPr>
              <a:t> </a:t>
            </a:r>
            <a:r>
              <a:rPr lang="de-AT" dirty="0" err="1">
                <a:latin typeface="Source Sans Pro" pitchFamily="2"/>
                <a:cs typeface="Tahoma" pitchFamily="2"/>
              </a:rPr>
              <a:t>page</a:t>
            </a:r>
            <a:r>
              <a:rPr lang="de-AT" dirty="0">
                <a:latin typeface="Source Sans Pro" pitchFamily="2"/>
                <a:cs typeface="Tahoma" pitchFamily="2"/>
              </a:rPr>
              <a:t> </a:t>
            </a:r>
            <a:r>
              <a:rPr lang="de-AT" dirty="0" err="1">
                <a:latin typeface="Source Sans Pro" pitchFamily="2"/>
                <a:cs typeface="Tahoma" pitchFamily="2"/>
              </a:rPr>
              <a:t>project</a:t>
            </a:r>
            <a:endParaRPr lang="fr-FR" dirty="0">
              <a:latin typeface="Source Sans Pro" pitchFamily="2"/>
              <a:cs typeface="Tahoma" pitchFamily="2"/>
            </a:endParaRPr>
          </a:p>
        </p:txBody>
      </p:sp>
      <p:pic>
        <p:nvPicPr>
          <p:cNvPr id="5" name="Image12">
            <a:extLst>
              <a:ext uri="{FF2B5EF4-FFF2-40B4-BE49-F238E27FC236}">
                <a16:creationId xmlns:a16="http://schemas.microsoft.com/office/drawing/2014/main" id="{222483B6-989B-4BBB-8387-1E4A2E192782}"/>
              </a:ext>
            </a:extLst>
          </p:cNvPr>
          <p:cNvPicPr/>
          <p:nvPr/>
        </p:nvPicPr>
        <p:blipFill>
          <a:blip r:embed="rId2"/>
          <a:stretch>
            <a:fillRect/>
          </a:stretch>
        </p:blipFill>
        <p:spPr bwMode="auto">
          <a:xfrm>
            <a:off x="4909351" y="230818"/>
            <a:ext cx="5291092" cy="6471823"/>
          </a:xfrm>
          <a:prstGeom prst="rect">
            <a:avLst/>
          </a:prstGeom>
        </p:spPr>
      </p:pic>
    </p:spTree>
    <p:extLst>
      <p:ext uri="{BB962C8B-B14F-4D97-AF65-F5344CB8AC3E}">
        <p14:creationId xmlns:p14="http://schemas.microsoft.com/office/powerpoint/2010/main" val="262919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215534-09E3-44EA-BC82-487DA57365AE}"/>
              </a:ext>
            </a:extLst>
          </p:cNvPr>
          <p:cNvSpPr>
            <a:spLocks noGrp="1"/>
          </p:cNvSpPr>
          <p:nvPr>
            <p:ph type="title"/>
          </p:nvPr>
        </p:nvSpPr>
        <p:spPr/>
        <p:txBody>
          <a:bodyPr>
            <a:normAutofit fontScale="90000"/>
          </a:bodyPr>
          <a:lstStyle/>
          <a:p>
            <a:pPr lvl="0" hangingPunct="0">
              <a:lnSpc>
                <a:spcPct val="100000"/>
              </a:lnSpc>
              <a:spcBef>
                <a:spcPts val="0"/>
              </a:spcBef>
            </a:pPr>
            <a:r>
              <a:rPr lang="fr-FR" b="1" dirty="0">
                <a:solidFill>
                  <a:srgbClr val="DBF5F9"/>
                </a:solidFill>
                <a:latin typeface="Source Sans Pro" pitchFamily="2"/>
                <a:ea typeface="Segoe UI" pitchFamily="2"/>
                <a:cs typeface="Tahoma" pitchFamily="2"/>
              </a:rPr>
              <a:t>Je suis Léonard Diplôme : développeur web et web mobile Technologie : PHP, JavaScript, </a:t>
            </a:r>
            <a:r>
              <a:rPr lang="fr-FR" b="1" dirty="0" err="1">
                <a:solidFill>
                  <a:srgbClr val="DBF5F9"/>
                </a:solidFill>
                <a:latin typeface="Source Sans Pro" pitchFamily="2"/>
                <a:ea typeface="Segoe UI" pitchFamily="2"/>
                <a:cs typeface="Tahoma" pitchFamily="2"/>
              </a:rPr>
              <a:t>sql</a:t>
            </a:r>
            <a:r>
              <a:rPr lang="fr-FR" b="1" dirty="0">
                <a:solidFill>
                  <a:srgbClr val="DBF5F9"/>
                </a:solidFill>
                <a:latin typeface="Source Sans Pro" pitchFamily="2"/>
                <a:ea typeface="Segoe UI" pitchFamily="2"/>
                <a:cs typeface="Tahoma" pitchFamily="2"/>
              </a:rPr>
              <a:t> et </a:t>
            </a:r>
            <a:r>
              <a:rPr lang="fr-FR" b="1" dirty="0" err="1">
                <a:solidFill>
                  <a:srgbClr val="DBF5F9"/>
                </a:solidFill>
                <a:latin typeface="Source Sans Pro" pitchFamily="2"/>
                <a:ea typeface="Segoe UI" pitchFamily="2"/>
                <a:cs typeface="Tahoma" pitchFamily="2"/>
              </a:rPr>
              <a:t>Csharp</a:t>
            </a:r>
            <a:r>
              <a:rPr lang="fr-FR" b="1" dirty="0">
                <a:solidFill>
                  <a:srgbClr val="DBF5F9"/>
                </a:solidFill>
                <a:latin typeface="Source Sans Pro" pitchFamily="2"/>
                <a:ea typeface="Segoe UI" pitchFamily="2"/>
                <a:cs typeface="Tahoma" pitchFamily="2"/>
              </a:rPr>
              <a:t>.</a:t>
            </a:r>
            <a:endParaRPr lang="fr-FR" dirty="0"/>
          </a:p>
        </p:txBody>
      </p:sp>
      <p:sp>
        <p:nvSpPr>
          <p:cNvPr id="3" name="Espace réservé du contenu 2">
            <a:extLst>
              <a:ext uri="{FF2B5EF4-FFF2-40B4-BE49-F238E27FC236}">
                <a16:creationId xmlns:a16="http://schemas.microsoft.com/office/drawing/2014/main" id="{DBD93325-F3EB-41BE-9C44-4EBB74837C44}"/>
              </a:ext>
            </a:extLst>
          </p:cNvPr>
          <p:cNvSpPr>
            <a:spLocks noGrp="1"/>
          </p:cNvSpPr>
          <p:nvPr>
            <p:ph idx="1"/>
          </p:nvPr>
        </p:nvSpPr>
        <p:spPr/>
        <p:txBody>
          <a:bodyPr/>
          <a:lstStyle/>
          <a:p>
            <a:pPr lvl="0"/>
            <a:r>
              <a:rPr lang="de-AT" b="1" dirty="0" err="1">
                <a:cs typeface="Tahoma" pitchFamily="2"/>
              </a:rPr>
              <a:t>Une</a:t>
            </a:r>
            <a:r>
              <a:rPr lang="de-AT" b="1" dirty="0">
                <a:cs typeface="Tahoma" pitchFamily="2"/>
              </a:rPr>
              <a:t> </a:t>
            </a:r>
            <a:r>
              <a:rPr lang="de-AT" b="1" dirty="0" err="1">
                <a:cs typeface="Tahoma" pitchFamily="2"/>
              </a:rPr>
              <a:t>application</a:t>
            </a:r>
            <a:r>
              <a:rPr lang="de-AT" b="1" dirty="0">
                <a:cs typeface="Tahoma" pitchFamily="2"/>
              </a:rPr>
              <a:t> </a:t>
            </a:r>
            <a:r>
              <a:rPr lang="de-AT" b="1" dirty="0" err="1">
                <a:cs typeface="Tahoma" pitchFamily="2"/>
              </a:rPr>
              <a:t>réalisée</a:t>
            </a:r>
            <a:r>
              <a:rPr lang="de-AT" b="1" dirty="0">
                <a:cs typeface="Tahoma" pitchFamily="2"/>
              </a:rPr>
              <a:t> en C#,</a:t>
            </a:r>
          </a:p>
          <a:p>
            <a:pPr lvl="0"/>
            <a:r>
              <a:rPr lang="de-AT" b="1" dirty="0">
                <a:cs typeface="Tahoma" pitchFamily="2"/>
              </a:rPr>
              <a:t>Framework </a:t>
            </a:r>
            <a:r>
              <a:rPr lang="de-AT" b="1" dirty="0" err="1">
                <a:cs typeface="Tahoma" pitchFamily="2"/>
              </a:rPr>
              <a:t>asp</a:t>
            </a:r>
            <a:r>
              <a:rPr lang="de-AT" b="1" dirty="0">
                <a:cs typeface="Tahoma" pitchFamily="2"/>
              </a:rPr>
              <a:t> </a:t>
            </a:r>
            <a:r>
              <a:rPr lang="de-AT" b="1" dirty="0" err="1">
                <a:cs typeface="Tahoma" pitchFamily="2"/>
              </a:rPr>
              <a:t>dote</a:t>
            </a:r>
            <a:r>
              <a:rPr lang="de-AT" b="1" dirty="0">
                <a:cs typeface="Tahoma" pitchFamily="2"/>
              </a:rPr>
              <a:t> </a:t>
            </a:r>
            <a:r>
              <a:rPr lang="de-AT" b="1" dirty="0" err="1">
                <a:cs typeface="Tahoma" pitchFamily="2"/>
              </a:rPr>
              <a:t>net</a:t>
            </a:r>
            <a:r>
              <a:rPr lang="de-AT" b="1" dirty="0">
                <a:cs typeface="Tahoma" pitchFamily="2"/>
              </a:rPr>
              <a:t>   </a:t>
            </a:r>
          </a:p>
          <a:p>
            <a:pPr lvl="0"/>
            <a:r>
              <a:rPr lang="de-AT" b="1" dirty="0">
                <a:cs typeface="Tahoma" pitchFamily="2"/>
              </a:rPr>
              <a:t>En CSS. HTML</a:t>
            </a:r>
          </a:p>
          <a:p>
            <a:r>
              <a:rPr lang="fr-FR" dirty="0" err="1"/>
              <a:t>library</a:t>
            </a:r>
            <a:r>
              <a:rPr lang="fr-FR" dirty="0"/>
              <a:t> </a:t>
            </a:r>
            <a:r>
              <a:rPr lang="fr-FR" dirty="0" err="1"/>
              <a:t>css</a:t>
            </a:r>
            <a:r>
              <a:rPr lang="fr-FR" dirty="0"/>
              <a:t> </a:t>
            </a:r>
            <a:r>
              <a:rPr lang="fr-FR" dirty="0" err="1"/>
              <a:t>bootstrap</a:t>
            </a:r>
            <a:endParaRPr lang="fr-FR" dirty="0"/>
          </a:p>
          <a:p>
            <a:r>
              <a:rPr lang="fr-FR" dirty="0"/>
              <a:t>jQuery</a:t>
            </a:r>
          </a:p>
        </p:txBody>
      </p:sp>
      <p:pic>
        <p:nvPicPr>
          <p:cNvPr id="5" name="Image 4">
            <a:extLst>
              <a:ext uri="{FF2B5EF4-FFF2-40B4-BE49-F238E27FC236}">
                <a16:creationId xmlns:a16="http://schemas.microsoft.com/office/drawing/2014/main" id="{D1B05AFA-9B48-4B6A-9BEE-0E42A02CE141}"/>
              </a:ext>
            </a:extLst>
          </p:cNvPr>
          <p:cNvPicPr>
            <a:picLocks noChangeAspect="1"/>
          </p:cNvPicPr>
          <p:nvPr/>
        </p:nvPicPr>
        <p:blipFill>
          <a:blip r:embed="rId2"/>
          <a:stretch>
            <a:fillRect/>
          </a:stretch>
        </p:blipFill>
        <p:spPr>
          <a:xfrm>
            <a:off x="9520561" y="2423603"/>
            <a:ext cx="1149936" cy="1149936"/>
          </a:xfrm>
          <a:prstGeom prst="rect">
            <a:avLst/>
          </a:prstGeom>
        </p:spPr>
      </p:pic>
      <p:pic>
        <p:nvPicPr>
          <p:cNvPr id="7" name="Image 6">
            <a:extLst>
              <a:ext uri="{FF2B5EF4-FFF2-40B4-BE49-F238E27FC236}">
                <a16:creationId xmlns:a16="http://schemas.microsoft.com/office/drawing/2014/main" id="{C3C790C5-F51C-40DD-8068-D1DF0520C3AC}"/>
              </a:ext>
            </a:extLst>
          </p:cNvPr>
          <p:cNvPicPr>
            <a:picLocks noChangeAspect="1"/>
          </p:cNvPicPr>
          <p:nvPr/>
        </p:nvPicPr>
        <p:blipFill>
          <a:blip r:embed="rId3"/>
          <a:stretch>
            <a:fillRect/>
          </a:stretch>
        </p:blipFill>
        <p:spPr>
          <a:xfrm>
            <a:off x="8340223" y="2423604"/>
            <a:ext cx="1025683" cy="1149936"/>
          </a:xfrm>
          <a:prstGeom prst="rect">
            <a:avLst/>
          </a:prstGeom>
        </p:spPr>
      </p:pic>
      <p:pic>
        <p:nvPicPr>
          <p:cNvPr id="9" name="Image 8">
            <a:extLst>
              <a:ext uri="{FF2B5EF4-FFF2-40B4-BE49-F238E27FC236}">
                <a16:creationId xmlns:a16="http://schemas.microsoft.com/office/drawing/2014/main" id="{C82C6FA5-19B2-4366-907D-44BA4900167F}"/>
              </a:ext>
            </a:extLst>
          </p:cNvPr>
          <p:cNvPicPr>
            <a:picLocks noChangeAspect="1"/>
          </p:cNvPicPr>
          <p:nvPr/>
        </p:nvPicPr>
        <p:blipFill>
          <a:blip r:embed="rId4"/>
          <a:stretch>
            <a:fillRect/>
          </a:stretch>
        </p:blipFill>
        <p:spPr>
          <a:xfrm>
            <a:off x="9520560" y="3747655"/>
            <a:ext cx="1149937" cy="674709"/>
          </a:xfrm>
          <a:prstGeom prst="rect">
            <a:avLst/>
          </a:prstGeom>
        </p:spPr>
      </p:pic>
      <p:pic>
        <p:nvPicPr>
          <p:cNvPr id="11" name="Image 10">
            <a:extLst>
              <a:ext uri="{FF2B5EF4-FFF2-40B4-BE49-F238E27FC236}">
                <a16:creationId xmlns:a16="http://schemas.microsoft.com/office/drawing/2014/main" id="{1F5ADDEB-C586-4170-AA1B-CE290267E447}"/>
              </a:ext>
            </a:extLst>
          </p:cNvPr>
          <p:cNvPicPr>
            <a:picLocks noChangeAspect="1"/>
          </p:cNvPicPr>
          <p:nvPr/>
        </p:nvPicPr>
        <p:blipFill>
          <a:blip r:embed="rId5"/>
          <a:stretch>
            <a:fillRect/>
          </a:stretch>
        </p:blipFill>
        <p:spPr>
          <a:xfrm>
            <a:off x="8340223" y="3672874"/>
            <a:ext cx="1025683" cy="1025683"/>
          </a:xfrm>
          <a:prstGeom prst="rect">
            <a:avLst/>
          </a:prstGeom>
        </p:spPr>
      </p:pic>
      <p:sp>
        <p:nvSpPr>
          <p:cNvPr id="4" name="Rectangle 3">
            <a:extLst>
              <a:ext uri="{FF2B5EF4-FFF2-40B4-BE49-F238E27FC236}">
                <a16:creationId xmlns:a16="http://schemas.microsoft.com/office/drawing/2014/main" id="{D99AADA9-2D3B-4A5C-9D4F-21C51B05EA86}"/>
              </a:ext>
            </a:extLst>
          </p:cNvPr>
          <p:cNvSpPr/>
          <p:nvPr/>
        </p:nvSpPr>
        <p:spPr>
          <a:xfrm>
            <a:off x="1006136" y="5620434"/>
            <a:ext cx="6096000" cy="646331"/>
          </a:xfrm>
          <a:prstGeom prst="rect">
            <a:avLst/>
          </a:prstGeom>
        </p:spPr>
        <p:txBody>
          <a:bodyPr>
            <a:spAutoFit/>
          </a:bodyPr>
          <a:lstStyle/>
          <a:p>
            <a:r>
              <a:rPr lang="en-US" dirty="0">
                <a:latin typeface="Roboto"/>
              </a:rPr>
              <a:t>I am Léonard Diploma: web and mobile web developer Technology: PHP, JavaScript, </a:t>
            </a:r>
            <a:r>
              <a:rPr lang="en-US" dirty="0" err="1">
                <a:latin typeface="Roboto"/>
              </a:rPr>
              <a:t>sql</a:t>
            </a:r>
            <a:r>
              <a:rPr lang="en-US" dirty="0">
                <a:latin typeface="Roboto"/>
              </a:rPr>
              <a:t> and </a:t>
            </a:r>
            <a:r>
              <a:rPr lang="en-US" dirty="0" err="1">
                <a:latin typeface="Roboto"/>
              </a:rPr>
              <a:t>Csharp</a:t>
            </a:r>
            <a:r>
              <a:rPr lang="en-US" dirty="0">
                <a:latin typeface="Roboto"/>
              </a:rPr>
              <a:t>.</a:t>
            </a:r>
            <a:endParaRPr lang="fr-FR" dirty="0"/>
          </a:p>
        </p:txBody>
      </p:sp>
    </p:spTree>
    <p:extLst>
      <p:ext uri="{BB962C8B-B14F-4D97-AF65-F5344CB8AC3E}">
        <p14:creationId xmlns:p14="http://schemas.microsoft.com/office/powerpoint/2010/main" val="2292402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303582-7640-4F36-98AC-9D9CFED2BA7B}"/>
              </a:ext>
            </a:extLst>
          </p:cNvPr>
          <p:cNvSpPr>
            <a:spLocks noGrp="1"/>
          </p:cNvSpPr>
          <p:nvPr>
            <p:ph type="title"/>
          </p:nvPr>
        </p:nvSpPr>
        <p:spPr/>
        <p:txBody>
          <a:bodyPr/>
          <a:lstStyle/>
          <a:p>
            <a:r>
              <a:rPr lang="de-AT" dirty="0" err="1"/>
              <a:t>Wireframes</a:t>
            </a:r>
            <a:endParaRPr lang="fr-FR" dirty="0"/>
          </a:p>
        </p:txBody>
      </p:sp>
      <p:sp>
        <p:nvSpPr>
          <p:cNvPr id="3" name="Espace réservé du contenu 2">
            <a:extLst>
              <a:ext uri="{FF2B5EF4-FFF2-40B4-BE49-F238E27FC236}">
                <a16:creationId xmlns:a16="http://schemas.microsoft.com/office/drawing/2014/main" id="{DD972796-A283-4CDB-A4E6-943D7A3CBE91}"/>
              </a:ext>
            </a:extLst>
          </p:cNvPr>
          <p:cNvSpPr>
            <a:spLocks noGrp="1"/>
          </p:cNvSpPr>
          <p:nvPr>
            <p:ph idx="1"/>
          </p:nvPr>
        </p:nvSpPr>
        <p:spPr>
          <a:xfrm>
            <a:off x="1141413" y="2249487"/>
            <a:ext cx="2995582" cy="3541714"/>
          </a:xfrm>
        </p:spPr>
        <p:txBody>
          <a:bodyPr/>
          <a:lstStyle/>
          <a:p>
            <a:pPr>
              <a:lnSpc>
                <a:spcPct val="130000"/>
              </a:lnSpc>
            </a:pPr>
            <a:r>
              <a:rPr lang="fr-FR" sz="2200" b="1" dirty="0">
                <a:solidFill>
                  <a:schemeClr val="bg1">
                    <a:lumMod val="95000"/>
                    <a:lumOff val="5000"/>
                  </a:schemeClr>
                </a:solidFill>
                <a:latin typeface="Source Sans Pro" pitchFamily="2"/>
                <a:cs typeface="Tahoma" pitchFamily="2"/>
              </a:rPr>
              <a:t>Page de connexion au profil client</a:t>
            </a:r>
          </a:p>
          <a:p>
            <a:pPr>
              <a:lnSpc>
                <a:spcPct val="130000"/>
              </a:lnSpc>
            </a:pPr>
            <a:r>
              <a:rPr lang="fr-FR" dirty="0"/>
              <a:t>Page of login</a:t>
            </a:r>
            <a:br>
              <a:rPr lang="fr-FR" dirty="0"/>
            </a:br>
            <a:r>
              <a:rPr lang="fr-FR" dirty="0"/>
              <a:t>profile client </a:t>
            </a:r>
          </a:p>
          <a:p>
            <a:endParaRPr lang="fr-FR" dirty="0"/>
          </a:p>
        </p:txBody>
      </p:sp>
      <p:pic>
        <p:nvPicPr>
          <p:cNvPr id="4" name="Image7">
            <a:extLst>
              <a:ext uri="{FF2B5EF4-FFF2-40B4-BE49-F238E27FC236}">
                <a16:creationId xmlns:a16="http://schemas.microsoft.com/office/drawing/2014/main" id="{BD4F75A0-CFD7-4F79-A80A-1100BB1442A9}"/>
              </a:ext>
            </a:extLst>
          </p:cNvPr>
          <p:cNvPicPr/>
          <p:nvPr/>
        </p:nvPicPr>
        <p:blipFill>
          <a:blip r:embed="rId2"/>
          <a:stretch>
            <a:fillRect/>
          </a:stretch>
        </p:blipFill>
        <p:spPr bwMode="auto">
          <a:xfrm>
            <a:off x="4749552" y="257452"/>
            <a:ext cx="4927108" cy="6409678"/>
          </a:xfrm>
          <a:prstGeom prst="rect">
            <a:avLst/>
          </a:prstGeom>
        </p:spPr>
      </p:pic>
    </p:spTree>
    <p:extLst>
      <p:ext uri="{BB962C8B-B14F-4D97-AF65-F5344CB8AC3E}">
        <p14:creationId xmlns:p14="http://schemas.microsoft.com/office/powerpoint/2010/main" val="3898134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577FCD-6632-498D-8DF5-59E1DA1F17F4}"/>
              </a:ext>
            </a:extLst>
          </p:cNvPr>
          <p:cNvSpPr>
            <a:spLocks noGrp="1"/>
          </p:cNvSpPr>
          <p:nvPr>
            <p:ph type="title"/>
          </p:nvPr>
        </p:nvSpPr>
        <p:spPr/>
        <p:txBody>
          <a:bodyPr/>
          <a:lstStyle/>
          <a:p>
            <a:r>
              <a:rPr lang="de-AT" dirty="0" err="1"/>
              <a:t>Wireframes</a:t>
            </a:r>
            <a:endParaRPr lang="fr-FR" dirty="0"/>
          </a:p>
        </p:txBody>
      </p:sp>
      <p:sp>
        <p:nvSpPr>
          <p:cNvPr id="3" name="Espace réservé du contenu 2">
            <a:extLst>
              <a:ext uri="{FF2B5EF4-FFF2-40B4-BE49-F238E27FC236}">
                <a16:creationId xmlns:a16="http://schemas.microsoft.com/office/drawing/2014/main" id="{F57FD520-DE72-4E70-90C5-E5B3D873391A}"/>
              </a:ext>
            </a:extLst>
          </p:cNvPr>
          <p:cNvSpPr>
            <a:spLocks noGrp="1"/>
          </p:cNvSpPr>
          <p:nvPr>
            <p:ph idx="1"/>
          </p:nvPr>
        </p:nvSpPr>
        <p:spPr>
          <a:xfrm>
            <a:off x="1141413" y="2249487"/>
            <a:ext cx="2622720" cy="3541714"/>
          </a:xfrm>
        </p:spPr>
        <p:txBody>
          <a:bodyPr/>
          <a:lstStyle/>
          <a:p>
            <a:pPr lvl="0">
              <a:lnSpc>
                <a:spcPct val="130000"/>
              </a:lnSpc>
            </a:pPr>
            <a:r>
              <a:rPr lang="de-AT" sz="2200" b="1" dirty="0">
                <a:solidFill>
                  <a:schemeClr val="bg1">
                    <a:lumMod val="95000"/>
                    <a:lumOff val="5000"/>
                  </a:schemeClr>
                </a:solidFill>
                <a:latin typeface="Source Sans Pro" pitchFamily="2"/>
                <a:cs typeface="Tahoma" pitchFamily="2"/>
              </a:rPr>
              <a:t>Page de</a:t>
            </a:r>
            <a:br>
              <a:rPr lang="de-AT" sz="2200" b="1" dirty="0">
                <a:solidFill>
                  <a:schemeClr val="bg1">
                    <a:lumMod val="95000"/>
                    <a:lumOff val="5000"/>
                  </a:schemeClr>
                </a:solidFill>
                <a:latin typeface="Source Sans Pro" pitchFamily="2"/>
                <a:cs typeface="Tahoma" pitchFamily="2"/>
              </a:rPr>
            </a:br>
            <a:r>
              <a:rPr lang="de-AT" sz="2200" b="1" dirty="0" err="1">
                <a:solidFill>
                  <a:schemeClr val="bg1">
                    <a:lumMod val="95000"/>
                    <a:lumOff val="5000"/>
                  </a:schemeClr>
                </a:solidFill>
                <a:latin typeface="Source Sans Pro" pitchFamily="2"/>
                <a:cs typeface="Tahoma" pitchFamily="2"/>
              </a:rPr>
              <a:t>profil</a:t>
            </a:r>
            <a:r>
              <a:rPr lang="de-AT" sz="2200" b="1" dirty="0">
                <a:solidFill>
                  <a:schemeClr val="bg1">
                    <a:lumMod val="95000"/>
                    <a:lumOff val="5000"/>
                  </a:schemeClr>
                </a:solidFill>
                <a:latin typeface="Source Sans Pro" pitchFamily="2"/>
                <a:cs typeface="Tahoma" pitchFamily="2"/>
              </a:rPr>
              <a:t> </a:t>
            </a:r>
            <a:r>
              <a:rPr lang="de-AT" sz="2200" b="1" dirty="0" err="1">
                <a:solidFill>
                  <a:schemeClr val="bg1">
                    <a:lumMod val="95000"/>
                    <a:lumOff val="5000"/>
                  </a:schemeClr>
                </a:solidFill>
                <a:latin typeface="Source Sans Pro" pitchFamily="2"/>
                <a:cs typeface="Tahoma" pitchFamily="2"/>
              </a:rPr>
              <a:t>client</a:t>
            </a:r>
            <a:r>
              <a:rPr lang="de-AT" sz="2200" b="1" dirty="0">
                <a:solidFill>
                  <a:schemeClr val="bg1">
                    <a:lumMod val="95000"/>
                    <a:lumOff val="5000"/>
                  </a:schemeClr>
                </a:solidFill>
                <a:latin typeface="Source Sans Pro" pitchFamily="2"/>
                <a:cs typeface="Tahoma" pitchFamily="2"/>
              </a:rPr>
              <a:t>. </a:t>
            </a:r>
          </a:p>
          <a:p>
            <a:r>
              <a:rPr lang="fr-FR" dirty="0"/>
              <a:t>Page of client</a:t>
            </a:r>
            <a:br>
              <a:rPr lang="fr-FR" dirty="0"/>
            </a:br>
            <a:r>
              <a:rPr lang="fr-FR" dirty="0"/>
              <a:t>profile </a:t>
            </a:r>
          </a:p>
          <a:p>
            <a:endParaRPr lang="fr-FR" dirty="0"/>
          </a:p>
        </p:txBody>
      </p:sp>
      <p:pic>
        <p:nvPicPr>
          <p:cNvPr id="4" name="Image8">
            <a:extLst>
              <a:ext uri="{FF2B5EF4-FFF2-40B4-BE49-F238E27FC236}">
                <a16:creationId xmlns:a16="http://schemas.microsoft.com/office/drawing/2014/main" id="{DCFB74D0-A301-4C78-9BA9-541B27849A2E}"/>
              </a:ext>
            </a:extLst>
          </p:cNvPr>
          <p:cNvPicPr/>
          <p:nvPr/>
        </p:nvPicPr>
        <p:blipFill>
          <a:blip r:embed="rId2"/>
          <a:stretch>
            <a:fillRect/>
          </a:stretch>
        </p:blipFill>
        <p:spPr bwMode="auto">
          <a:xfrm>
            <a:off x="4287835" y="618517"/>
            <a:ext cx="4838409" cy="6066367"/>
          </a:xfrm>
          <a:prstGeom prst="rect">
            <a:avLst/>
          </a:prstGeom>
        </p:spPr>
      </p:pic>
    </p:spTree>
    <p:extLst>
      <p:ext uri="{BB962C8B-B14F-4D97-AF65-F5344CB8AC3E}">
        <p14:creationId xmlns:p14="http://schemas.microsoft.com/office/powerpoint/2010/main" val="3112525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A34E5-7A82-4291-A097-454D7DA04C42}"/>
              </a:ext>
            </a:extLst>
          </p:cNvPr>
          <p:cNvSpPr>
            <a:spLocks noGrp="1"/>
          </p:cNvSpPr>
          <p:nvPr>
            <p:ph type="title"/>
          </p:nvPr>
        </p:nvSpPr>
        <p:spPr/>
        <p:txBody>
          <a:bodyPr/>
          <a:lstStyle/>
          <a:p>
            <a:r>
              <a:rPr lang="de-AT" dirty="0" err="1"/>
              <a:t>Wireframes</a:t>
            </a:r>
            <a:endParaRPr lang="fr-FR" dirty="0"/>
          </a:p>
        </p:txBody>
      </p:sp>
      <p:sp>
        <p:nvSpPr>
          <p:cNvPr id="3" name="Espace réservé du contenu 2">
            <a:extLst>
              <a:ext uri="{FF2B5EF4-FFF2-40B4-BE49-F238E27FC236}">
                <a16:creationId xmlns:a16="http://schemas.microsoft.com/office/drawing/2014/main" id="{8411A5AC-20DB-420B-AE6E-E69901055B86}"/>
              </a:ext>
            </a:extLst>
          </p:cNvPr>
          <p:cNvSpPr>
            <a:spLocks noGrp="1"/>
          </p:cNvSpPr>
          <p:nvPr>
            <p:ph idx="1"/>
          </p:nvPr>
        </p:nvSpPr>
        <p:spPr>
          <a:xfrm>
            <a:off x="1141413" y="2249487"/>
            <a:ext cx="2684864" cy="3541714"/>
          </a:xfrm>
        </p:spPr>
        <p:txBody>
          <a:bodyPr/>
          <a:lstStyle/>
          <a:p>
            <a:pPr>
              <a:lnSpc>
                <a:spcPct val="130000"/>
              </a:lnSpc>
            </a:pPr>
            <a:r>
              <a:rPr lang="fr-FR" sz="2200" b="1" dirty="0">
                <a:solidFill>
                  <a:schemeClr val="bg1">
                    <a:lumMod val="95000"/>
                    <a:lumOff val="5000"/>
                  </a:schemeClr>
                </a:solidFill>
                <a:latin typeface="Source Sans Pro" pitchFamily="2"/>
                <a:cs typeface="Tahoma" pitchFamily="2"/>
              </a:rPr>
              <a:t>Page de modification des informations du profil.</a:t>
            </a:r>
          </a:p>
          <a:p>
            <a:pPr>
              <a:lnSpc>
                <a:spcPct val="130000"/>
              </a:lnSpc>
            </a:pPr>
            <a:r>
              <a:rPr lang="fr-FR" dirty="0"/>
              <a:t>Page of</a:t>
            </a:r>
            <a:br>
              <a:rPr lang="fr-FR" dirty="0"/>
            </a:br>
            <a:r>
              <a:rPr lang="fr-FR" dirty="0"/>
              <a:t>Edit profile information</a:t>
            </a:r>
          </a:p>
          <a:p>
            <a:endParaRPr lang="fr-FR" dirty="0"/>
          </a:p>
        </p:txBody>
      </p:sp>
      <p:pic>
        <p:nvPicPr>
          <p:cNvPr id="4" name="Image9">
            <a:extLst>
              <a:ext uri="{FF2B5EF4-FFF2-40B4-BE49-F238E27FC236}">
                <a16:creationId xmlns:a16="http://schemas.microsoft.com/office/drawing/2014/main" id="{7A053989-9552-47C3-B13C-E2D7360B3F3E}"/>
              </a:ext>
            </a:extLst>
          </p:cNvPr>
          <p:cNvPicPr/>
          <p:nvPr/>
        </p:nvPicPr>
        <p:blipFill>
          <a:blip r:embed="rId2"/>
          <a:stretch>
            <a:fillRect/>
          </a:stretch>
        </p:blipFill>
        <p:spPr bwMode="auto">
          <a:xfrm>
            <a:off x="4496912" y="346229"/>
            <a:ext cx="5241892" cy="6338656"/>
          </a:xfrm>
          <a:prstGeom prst="rect">
            <a:avLst/>
          </a:prstGeom>
        </p:spPr>
      </p:pic>
    </p:spTree>
    <p:extLst>
      <p:ext uri="{BB962C8B-B14F-4D97-AF65-F5344CB8AC3E}">
        <p14:creationId xmlns:p14="http://schemas.microsoft.com/office/powerpoint/2010/main" val="3172014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C69F5-C366-4225-9EB7-22B324E25833}"/>
              </a:ext>
            </a:extLst>
          </p:cNvPr>
          <p:cNvSpPr>
            <a:spLocks noGrp="1"/>
          </p:cNvSpPr>
          <p:nvPr>
            <p:ph type="title"/>
          </p:nvPr>
        </p:nvSpPr>
        <p:spPr/>
        <p:txBody>
          <a:bodyPr/>
          <a:lstStyle/>
          <a:p>
            <a:r>
              <a:rPr lang="de-AT" dirty="0" err="1"/>
              <a:t>Wireframes</a:t>
            </a:r>
            <a:endParaRPr lang="fr-FR" dirty="0"/>
          </a:p>
        </p:txBody>
      </p:sp>
      <p:sp>
        <p:nvSpPr>
          <p:cNvPr id="3" name="Espace réservé du contenu 2">
            <a:extLst>
              <a:ext uri="{FF2B5EF4-FFF2-40B4-BE49-F238E27FC236}">
                <a16:creationId xmlns:a16="http://schemas.microsoft.com/office/drawing/2014/main" id="{A5CE79EE-4AB6-4397-ABA6-23DD2856411F}"/>
              </a:ext>
            </a:extLst>
          </p:cNvPr>
          <p:cNvSpPr>
            <a:spLocks noGrp="1"/>
          </p:cNvSpPr>
          <p:nvPr>
            <p:ph idx="1"/>
          </p:nvPr>
        </p:nvSpPr>
        <p:spPr>
          <a:xfrm>
            <a:off x="1141413" y="2249487"/>
            <a:ext cx="2560576" cy="3541714"/>
          </a:xfrm>
        </p:spPr>
        <p:txBody>
          <a:bodyPr/>
          <a:lstStyle/>
          <a:p>
            <a:pPr lvl="0">
              <a:lnSpc>
                <a:spcPct val="130000"/>
              </a:lnSpc>
            </a:pPr>
            <a:r>
              <a:rPr lang="de-AT" sz="2200" b="1" dirty="0">
                <a:solidFill>
                  <a:schemeClr val="bg1">
                    <a:lumMod val="95000"/>
                    <a:lumOff val="5000"/>
                  </a:schemeClr>
                </a:solidFill>
                <a:latin typeface="Source Sans Pro" pitchFamily="2"/>
                <a:cs typeface="Tahoma" pitchFamily="2"/>
              </a:rPr>
              <a:t>Page </a:t>
            </a:r>
            <a:r>
              <a:rPr lang="de-AT" sz="2200" b="1" dirty="0" err="1">
                <a:solidFill>
                  <a:schemeClr val="bg1">
                    <a:lumMod val="95000"/>
                    <a:lumOff val="5000"/>
                  </a:schemeClr>
                </a:solidFill>
                <a:latin typeface="Source Sans Pro" pitchFamily="2"/>
                <a:cs typeface="Tahoma" pitchFamily="2"/>
              </a:rPr>
              <a:t>d‘abonnement</a:t>
            </a:r>
            <a:r>
              <a:rPr lang="de-AT" sz="2200" b="1" dirty="0">
                <a:solidFill>
                  <a:schemeClr val="bg1">
                    <a:lumMod val="95000"/>
                    <a:lumOff val="5000"/>
                  </a:schemeClr>
                </a:solidFill>
                <a:latin typeface="Source Sans Pro" pitchFamily="2"/>
                <a:cs typeface="Tahoma" pitchFamily="2"/>
              </a:rPr>
              <a:t> </a:t>
            </a:r>
            <a:r>
              <a:rPr lang="de-AT" sz="2200" b="1" dirty="0" err="1">
                <a:solidFill>
                  <a:schemeClr val="bg1">
                    <a:lumMod val="95000"/>
                    <a:lumOff val="5000"/>
                  </a:schemeClr>
                </a:solidFill>
                <a:latin typeface="Source Sans Pro" pitchFamily="2"/>
                <a:cs typeface="Tahoma" pitchFamily="2"/>
              </a:rPr>
              <a:t>client</a:t>
            </a:r>
            <a:r>
              <a:rPr lang="de-AT" sz="2200" b="1" dirty="0">
                <a:solidFill>
                  <a:schemeClr val="bg1">
                    <a:lumMod val="95000"/>
                    <a:lumOff val="5000"/>
                  </a:schemeClr>
                </a:solidFill>
                <a:latin typeface="Source Sans Pro" pitchFamily="2"/>
                <a:cs typeface="Tahoma" pitchFamily="2"/>
              </a:rPr>
              <a:t>. </a:t>
            </a:r>
          </a:p>
          <a:p>
            <a:r>
              <a:rPr lang="fr-FR" dirty="0"/>
              <a:t>Customer </a:t>
            </a:r>
            <a:r>
              <a:rPr lang="fr-FR" dirty="0" err="1"/>
              <a:t>subscription</a:t>
            </a:r>
            <a:r>
              <a:rPr lang="fr-FR" dirty="0"/>
              <a:t> page</a:t>
            </a:r>
          </a:p>
        </p:txBody>
      </p:sp>
      <p:pic>
        <p:nvPicPr>
          <p:cNvPr id="5" name="Image10">
            <a:extLst>
              <a:ext uri="{FF2B5EF4-FFF2-40B4-BE49-F238E27FC236}">
                <a16:creationId xmlns:a16="http://schemas.microsoft.com/office/drawing/2014/main" id="{A16D528D-0AD7-4B4A-94CC-74A458421AAD}"/>
              </a:ext>
            </a:extLst>
          </p:cNvPr>
          <p:cNvPicPr/>
          <p:nvPr/>
        </p:nvPicPr>
        <p:blipFill>
          <a:blip r:embed="rId2"/>
          <a:stretch>
            <a:fillRect/>
          </a:stretch>
        </p:blipFill>
        <p:spPr bwMode="auto">
          <a:xfrm>
            <a:off x="4393706" y="738859"/>
            <a:ext cx="5176421" cy="5848372"/>
          </a:xfrm>
          <a:prstGeom prst="rect">
            <a:avLst/>
          </a:prstGeom>
        </p:spPr>
      </p:pic>
    </p:spTree>
    <p:extLst>
      <p:ext uri="{BB962C8B-B14F-4D97-AF65-F5344CB8AC3E}">
        <p14:creationId xmlns:p14="http://schemas.microsoft.com/office/powerpoint/2010/main" val="709511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B758AB-44D3-4092-A14D-D6F9C2C074E4}"/>
              </a:ext>
            </a:extLst>
          </p:cNvPr>
          <p:cNvSpPr>
            <a:spLocks noGrp="1"/>
          </p:cNvSpPr>
          <p:nvPr>
            <p:ph type="title"/>
          </p:nvPr>
        </p:nvSpPr>
        <p:spPr/>
        <p:txBody>
          <a:bodyPr/>
          <a:lstStyle/>
          <a:p>
            <a:r>
              <a:rPr lang="de-AT" dirty="0" err="1"/>
              <a:t>Wireframes</a:t>
            </a:r>
            <a:endParaRPr lang="fr-FR" dirty="0"/>
          </a:p>
        </p:txBody>
      </p:sp>
      <p:sp>
        <p:nvSpPr>
          <p:cNvPr id="3" name="Espace réservé du contenu 2">
            <a:extLst>
              <a:ext uri="{FF2B5EF4-FFF2-40B4-BE49-F238E27FC236}">
                <a16:creationId xmlns:a16="http://schemas.microsoft.com/office/drawing/2014/main" id="{9F23C225-40B0-4ABC-8313-0A3A690ADA36}"/>
              </a:ext>
            </a:extLst>
          </p:cNvPr>
          <p:cNvSpPr>
            <a:spLocks noGrp="1"/>
          </p:cNvSpPr>
          <p:nvPr>
            <p:ph idx="1"/>
          </p:nvPr>
        </p:nvSpPr>
        <p:spPr>
          <a:xfrm>
            <a:off x="1141412" y="2284998"/>
            <a:ext cx="3359567" cy="3541714"/>
          </a:xfrm>
        </p:spPr>
        <p:txBody>
          <a:bodyPr/>
          <a:lstStyle/>
          <a:p>
            <a:pPr lvl="0">
              <a:lnSpc>
                <a:spcPct val="130000"/>
              </a:lnSpc>
            </a:pPr>
            <a:r>
              <a:rPr lang="de-AT" sz="2200" b="1" dirty="0">
                <a:solidFill>
                  <a:schemeClr val="bg1">
                    <a:lumMod val="95000"/>
                    <a:lumOff val="5000"/>
                  </a:schemeClr>
                </a:solidFill>
                <a:latin typeface="Source Sans Pro" pitchFamily="2"/>
                <a:cs typeface="Tahoma" pitchFamily="2"/>
              </a:rPr>
              <a:t>Page </a:t>
            </a:r>
            <a:r>
              <a:rPr lang="de-AT" sz="2200" b="1" dirty="0" err="1">
                <a:solidFill>
                  <a:schemeClr val="bg1">
                    <a:lumMod val="95000"/>
                    <a:lumOff val="5000"/>
                  </a:schemeClr>
                </a:solidFill>
                <a:latin typeface="Source Sans Pro" pitchFamily="2"/>
                <a:cs typeface="Tahoma" pitchFamily="2"/>
              </a:rPr>
              <a:t>d‘ajout</a:t>
            </a:r>
            <a:r>
              <a:rPr lang="de-AT" sz="2200" b="1" dirty="0">
                <a:solidFill>
                  <a:schemeClr val="bg1">
                    <a:lumMod val="95000"/>
                    <a:lumOff val="5000"/>
                  </a:schemeClr>
                </a:solidFill>
                <a:latin typeface="Source Sans Pro" pitchFamily="2"/>
                <a:cs typeface="Tahoma" pitchFamily="2"/>
              </a:rPr>
              <a:t> de </a:t>
            </a:r>
            <a:r>
              <a:rPr lang="de-AT" sz="2200" b="1" dirty="0" err="1">
                <a:solidFill>
                  <a:schemeClr val="bg1">
                    <a:lumMod val="95000"/>
                    <a:lumOff val="5000"/>
                  </a:schemeClr>
                </a:solidFill>
                <a:latin typeface="Source Sans Pro" pitchFamily="2"/>
                <a:cs typeface="Tahoma" pitchFamily="2"/>
              </a:rPr>
              <a:t>Projet</a:t>
            </a:r>
            <a:r>
              <a:rPr lang="de-AT" sz="2200" b="1" dirty="0">
                <a:solidFill>
                  <a:schemeClr val="bg1">
                    <a:lumMod val="95000"/>
                    <a:lumOff val="5000"/>
                  </a:schemeClr>
                </a:solidFill>
                <a:latin typeface="Source Sans Pro" pitchFamily="2"/>
                <a:cs typeface="Tahoma" pitchFamily="2"/>
              </a:rPr>
              <a:t> du </a:t>
            </a:r>
            <a:r>
              <a:rPr lang="de-AT" sz="2200" b="1" dirty="0" err="1">
                <a:solidFill>
                  <a:schemeClr val="bg1">
                    <a:lumMod val="95000"/>
                    <a:lumOff val="5000"/>
                  </a:schemeClr>
                </a:solidFill>
                <a:latin typeface="Source Sans Pro" pitchFamily="2"/>
                <a:cs typeface="Tahoma" pitchFamily="2"/>
              </a:rPr>
              <a:t>client</a:t>
            </a:r>
            <a:r>
              <a:rPr lang="de-AT" sz="2200" b="1" dirty="0">
                <a:solidFill>
                  <a:schemeClr val="bg1">
                    <a:lumMod val="95000"/>
                    <a:lumOff val="5000"/>
                  </a:schemeClr>
                </a:solidFill>
                <a:latin typeface="Source Sans Pro" pitchFamily="2"/>
                <a:cs typeface="Tahoma" pitchFamily="2"/>
              </a:rPr>
              <a:t>. </a:t>
            </a:r>
          </a:p>
          <a:p>
            <a:r>
              <a:rPr lang="fr-FR" dirty="0"/>
              <a:t>Customer </a:t>
            </a:r>
            <a:r>
              <a:rPr lang="fr-FR" dirty="0" err="1"/>
              <a:t>add</a:t>
            </a:r>
            <a:r>
              <a:rPr lang="fr-FR" dirty="0"/>
              <a:t> </a:t>
            </a:r>
            <a:r>
              <a:rPr lang="fr-FR" dirty="0" err="1"/>
              <a:t>project</a:t>
            </a:r>
            <a:r>
              <a:rPr lang="fr-FR" dirty="0"/>
              <a:t> page</a:t>
            </a:r>
          </a:p>
        </p:txBody>
      </p:sp>
      <p:pic>
        <p:nvPicPr>
          <p:cNvPr id="4" name="Image11">
            <a:extLst>
              <a:ext uri="{FF2B5EF4-FFF2-40B4-BE49-F238E27FC236}">
                <a16:creationId xmlns:a16="http://schemas.microsoft.com/office/drawing/2014/main" id="{920D914F-75B1-4955-96D3-397637271243}"/>
              </a:ext>
            </a:extLst>
          </p:cNvPr>
          <p:cNvPicPr/>
          <p:nvPr/>
        </p:nvPicPr>
        <p:blipFill>
          <a:blip r:embed="rId2"/>
          <a:stretch>
            <a:fillRect/>
          </a:stretch>
        </p:blipFill>
        <p:spPr bwMode="auto">
          <a:xfrm>
            <a:off x="5205834" y="139304"/>
            <a:ext cx="5278693" cy="6483437"/>
          </a:xfrm>
          <a:prstGeom prst="rect">
            <a:avLst/>
          </a:prstGeom>
        </p:spPr>
      </p:pic>
    </p:spTree>
    <p:extLst>
      <p:ext uri="{BB962C8B-B14F-4D97-AF65-F5344CB8AC3E}">
        <p14:creationId xmlns:p14="http://schemas.microsoft.com/office/powerpoint/2010/main" val="2173481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1A6402-D2AE-4FB4-9AAB-616C8553381D}"/>
              </a:ext>
            </a:extLst>
          </p:cNvPr>
          <p:cNvSpPr>
            <a:spLocks noGrp="1"/>
          </p:cNvSpPr>
          <p:nvPr>
            <p:ph type="title"/>
          </p:nvPr>
        </p:nvSpPr>
        <p:spPr/>
        <p:txBody>
          <a:bodyPr/>
          <a:lstStyle/>
          <a:p>
            <a:r>
              <a:rPr lang="de-AT" dirty="0" err="1"/>
              <a:t>Wireframes</a:t>
            </a:r>
            <a:endParaRPr lang="fr-FR" dirty="0"/>
          </a:p>
        </p:txBody>
      </p:sp>
      <p:sp>
        <p:nvSpPr>
          <p:cNvPr id="3" name="Espace réservé du contenu 2">
            <a:extLst>
              <a:ext uri="{FF2B5EF4-FFF2-40B4-BE49-F238E27FC236}">
                <a16:creationId xmlns:a16="http://schemas.microsoft.com/office/drawing/2014/main" id="{7BB9A6D8-FA4D-4503-9323-89A681D49F49}"/>
              </a:ext>
            </a:extLst>
          </p:cNvPr>
          <p:cNvSpPr>
            <a:spLocks noGrp="1"/>
          </p:cNvSpPr>
          <p:nvPr>
            <p:ph idx="1"/>
          </p:nvPr>
        </p:nvSpPr>
        <p:spPr>
          <a:xfrm>
            <a:off x="1141412" y="2249487"/>
            <a:ext cx="3013338" cy="3541714"/>
          </a:xfrm>
        </p:spPr>
        <p:txBody>
          <a:bodyPr/>
          <a:lstStyle/>
          <a:p>
            <a:pPr>
              <a:lnSpc>
                <a:spcPct val="130000"/>
              </a:lnSpc>
            </a:pPr>
            <a:r>
              <a:rPr lang="fr-FR" sz="2200" b="1" dirty="0">
                <a:solidFill>
                  <a:schemeClr val="bg1">
                    <a:lumMod val="95000"/>
                    <a:lumOff val="5000"/>
                  </a:schemeClr>
                </a:solidFill>
                <a:latin typeface="Source Sans Pro" pitchFamily="2"/>
                <a:cs typeface="Tahoma" pitchFamily="2"/>
              </a:rPr>
              <a:t>Page de connexion au profil professionnel</a:t>
            </a:r>
          </a:p>
          <a:p>
            <a:pPr>
              <a:lnSpc>
                <a:spcPct val="130000"/>
              </a:lnSpc>
            </a:pPr>
            <a:r>
              <a:rPr lang="fr-FR" dirty="0"/>
              <a:t>Page of login</a:t>
            </a:r>
            <a:br>
              <a:rPr lang="fr-FR" dirty="0"/>
            </a:br>
            <a:r>
              <a:rPr lang="fr-FR" dirty="0"/>
              <a:t>profile </a:t>
            </a:r>
            <a:r>
              <a:rPr lang="fr-FR" dirty="0" err="1"/>
              <a:t>professional</a:t>
            </a:r>
            <a:r>
              <a:rPr lang="fr-FR" dirty="0"/>
              <a:t> </a:t>
            </a:r>
          </a:p>
          <a:p>
            <a:endParaRPr lang="fr-FR" dirty="0"/>
          </a:p>
        </p:txBody>
      </p:sp>
      <p:pic>
        <p:nvPicPr>
          <p:cNvPr id="4" name="Image15">
            <a:extLst>
              <a:ext uri="{FF2B5EF4-FFF2-40B4-BE49-F238E27FC236}">
                <a16:creationId xmlns:a16="http://schemas.microsoft.com/office/drawing/2014/main" id="{827BA7CB-359E-4A65-BEF4-AA44A1F7EBC9}"/>
              </a:ext>
            </a:extLst>
          </p:cNvPr>
          <p:cNvPicPr/>
          <p:nvPr/>
        </p:nvPicPr>
        <p:blipFill>
          <a:blip r:embed="rId2"/>
          <a:stretch>
            <a:fillRect/>
          </a:stretch>
        </p:blipFill>
        <p:spPr bwMode="auto">
          <a:xfrm>
            <a:off x="4653564" y="540704"/>
            <a:ext cx="5253916" cy="6117547"/>
          </a:xfrm>
          <a:prstGeom prst="rect">
            <a:avLst/>
          </a:prstGeom>
        </p:spPr>
      </p:pic>
    </p:spTree>
    <p:extLst>
      <p:ext uri="{BB962C8B-B14F-4D97-AF65-F5344CB8AC3E}">
        <p14:creationId xmlns:p14="http://schemas.microsoft.com/office/powerpoint/2010/main" val="716059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2F46B4-4DA3-46F6-8C45-F85FB757900D}"/>
              </a:ext>
            </a:extLst>
          </p:cNvPr>
          <p:cNvSpPr>
            <a:spLocks noGrp="1"/>
          </p:cNvSpPr>
          <p:nvPr>
            <p:ph type="title"/>
          </p:nvPr>
        </p:nvSpPr>
        <p:spPr/>
        <p:txBody>
          <a:bodyPr/>
          <a:lstStyle/>
          <a:p>
            <a:r>
              <a:rPr lang="de-AT" dirty="0" err="1"/>
              <a:t>Wireframes</a:t>
            </a:r>
            <a:endParaRPr lang="fr-FR" dirty="0"/>
          </a:p>
        </p:txBody>
      </p:sp>
      <p:sp>
        <p:nvSpPr>
          <p:cNvPr id="3" name="Espace réservé du contenu 2">
            <a:extLst>
              <a:ext uri="{FF2B5EF4-FFF2-40B4-BE49-F238E27FC236}">
                <a16:creationId xmlns:a16="http://schemas.microsoft.com/office/drawing/2014/main" id="{1B7CC8F5-6A1D-4C80-A61D-AF074EC7072B}"/>
              </a:ext>
            </a:extLst>
          </p:cNvPr>
          <p:cNvSpPr>
            <a:spLocks noGrp="1"/>
          </p:cNvSpPr>
          <p:nvPr>
            <p:ph idx="1"/>
          </p:nvPr>
        </p:nvSpPr>
        <p:spPr>
          <a:xfrm>
            <a:off x="1141413" y="2249487"/>
            <a:ext cx="5046324" cy="3541714"/>
          </a:xfrm>
        </p:spPr>
        <p:txBody>
          <a:bodyPr>
            <a:normAutofit/>
          </a:bodyPr>
          <a:lstStyle/>
          <a:p>
            <a:r>
              <a:rPr lang="fr-FR" sz="2200" b="1" dirty="0">
                <a:solidFill>
                  <a:schemeClr val="bg1">
                    <a:lumMod val="95000"/>
                    <a:lumOff val="5000"/>
                  </a:schemeClr>
                </a:solidFill>
                <a:latin typeface="Source Sans Pro" pitchFamily="2"/>
                <a:cs typeface="Tahoma" pitchFamily="2"/>
              </a:rPr>
              <a:t>Page de profil professionnel</a:t>
            </a:r>
          </a:p>
          <a:p>
            <a:r>
              <a:rPr lang="fr-FR" sz="2000" dirty="0"/>
              <a:t>Professional profile page</a:t>
            </a:r>
            <a:endParaRPr lang="fr-FR" sz="2200" dirty="0">
              <a:solidFill>
                <a:schemeClr val="bg1">
                  <a:lumMod val="95000"/>
                  <a:lumOff val="5000"/>
                </a:schemeClr>
              </a:solidFill>
              <a:latin typeface="Source Sans Pro" pitchFamily="2"/>
              <a:cs typeface="Tahoma" pitchFamily="2"/>
            </a:endParaRPr>
          </a:p>
          <a:p>
            <a:endParaRPr lang="fr-FR" sz="2200" b="1" dirty="0">
              <a:solidFill>
                <a:schemeClr val="bg1">
                  <a:lumMod val="95000"/>
                  <a:lumOff val="5000"/>
                </a:schemeClr>
              </a:solidFill>
              <a:latin typeface="Source Sans Pro" pitchFamily="2"/>
              <a:cs typeface="Tahoma" pitchFamily="2"/>
            </a:endParaRPr>
          </a:p>
        </p:txBody>
      </p:sp>
      <p:pic>
        <p:nvPicPr>
          <p:cNvPr id="5" name="Image 4">
            <a:extLst>
              <a:ext uri="{FF2B5EF4-FFF2-40B4-BE49-F238E27FC236}">
                <a16:creationId xmlns:a16="http://schemas.microsoft.com/office/drawing/2014/main" id="{9E08C6B4-F488-4678-A66C-1A07E41FEF41}"/>
              </a:ext>
            </a:extLst>
          </p:cNvPr>
          <p:cNvPicPr>
            <a:picLocks noChangeAspect="1"/>
          </p:cNvPicPr>
          <p:nvPr/>
        </p:nvPicPr>
        <p:blipFill>
          <a:blip r:embed="rId2"/>
          <a:stretch>
            <a:fillRect/>
          </a:stretch>
        </p:blipFill>
        <p:spPr>
          <a:xfrm>
            <a:off x="6187737" y="-21964"/>
            <a:ext cx="4333027" cy="6879964"/>
          </a:xfrm>
          <a:prstGeom prst="rect">
            <a:avLst/>
          </a:prstGeom>
        </p:spPr>
      </p:pic>
    </p:spTree>
    <p:extLst>
      <p:ext uri="{BB962C8B-B14F-4D97-AF65-F5344CB8AC3E}">
        <p14:creationId xmlns:p14="http://schemas.microsoft.com/office/powerpoint/2010/main" val="411750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05D476-9E4B-48F5-B2F4-82FDC7D03F1C}"/>
              </a:ext>
            </a:extLst>
          </p:cNvPr>
          <p:cNvSpPr>
            <a:spLocks noGrp="1"/>
          </p:cNvSpPr>
          <p:nvPr>
            <p:ph type="title"/>
          </p:nvPr>
        </p:nvSpPr>
        <p:spPr>
          <a:xfrm>
            <a:off x="1141413" y="618518"/>
            <a:ext cx="2933437" cy="1478570"/>
          </a:xfrm>
        </p:spPr>
        <p:txBody>
          <a:bodyPr/>
          <a:lstStyle/>
          <a:p>
            <a:r>
              <a:rPr lang="de-AT" dirty="0" err="1"/>
              <a:t>Wireframes</a:t>
            </a:r>
            <a:endParaRPr lang="fr-FR" dirty="0"/>
          </a:p>
        </p:txBody>
      </p:sp>
      <p:pic>
        <p:nvPicPr>
          <p:cNvPr id="5" name="Espace réservé du contenu 4">
            <a:extLst>
              <a:ext uri="{FF2B5EF4-FFF2-40B4-BE49-F238E27FC236}">
                <a16:creationId xmlns:a16="http://schemas.microsoft.com/office/drawing/2014/main" id="{D1D06183-C292-4CCD-BD2B-A65864FE4D34}"/>
              </a:ext>
            </a:extLst>
          </p:cNvPr>
          <p:cNvPicPr>
            <a:picLocks noGrp="1" noChangeAspect="1"/>
          </p:cNvPicPr>
          <p:nvPr>
            <p:ph idx="1"/>
          </p:nvPr>
        </p:nvPicPr>
        <p:blipFill>
          <a:blip r:embed="rId2"/>
          <a:stretch>
            <a:fillRect/>
          </a:stretch>
        </p:blipFill>
        <p:spPr>
          <a:xfrm>
            <a:off x="6084163" y="0"/>
            <a:ext cx="4776187" cy="6860513"/>
          </a:xfrm>
        </p:spPr>
      </p:pic>
      <p:sp>
        <p:nvSpPr>
          <p:cNvPr id="6" name="Espace réservé du contenu 2">
            <a:extLst>
              <a:ext uri="{FF2B5EF4-FFF2-40B4-BE49-F238E27FC236}">
                <a16:creationId xmlns:a16="http://schemas.microsoft.com/office/drawing/2014/main" id="{F47FF24E-84DA-4A8D-92EC-F99EEEF16F2B}"/>
              </a:ext>
            </a:extLst>
          </p:cNvPr>
          <p:cNvSpPr txBox="1">
            <a:spLocks/>
          </p:cNvSpPr>
          <p:nvPr/>
        </p:nvSpPr>
        <p:spPr>
          <a:xfrm>
            <a:off x="1141413" y="2249487"/>
            <a:ext cx="5046324"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fr-FR" sz="2200" b="1" dirty="0">
                <a:solidFill>
                  <a:schemeClr val="bg1">
                    <a:lumMod val="95000"/>
                    <a:lumOff val="5000"/>
                  </a:schemeClr>
                </a:solidFill>
                <a:latin typeface="Source Sans Pro" pitchFamily="2"/>
                <a:cs typeface="Tahoma" pitchFamily="2"/>
              </a:rPr>
              <a:t>Page de rendez-vous. </a:t>
            </a:r>
          </a:p>
          <a:p>
            <a:r>
              <a:rPr lang="fr-FR" sz="2000" dirty="0" err="1"/>
              <a:t>Appointment</a:t>
            </a:r>
            <a:r>
              <a:rPr lang="fr-FR" sz="2000" dirty="0"/>
              <a:t> page.</a:t>
            </a:r>
            <a:endParaRPr lang="fr-FR" sz="2200" dirty="0">
              <a:solidFill>
                <a:schemeClr val="bg1">
                  <a:lumMod val="95000"/>
                  <a:lumOff val="5000"/>
                </a:schemeClr>
              </a:solidFill>
              <a:latin typeface="Source Sans Pro" pitchFamily="2"/>
              <a:cs typeface="Tahoma" pitchFamily="2"/>
            </a:endParaRPr>
          </a:p>
          <a:p>
            <a:endParaRPr lang="fr-FR" sz="2200" b="1" dirty="0">
              <a:solidFill>
                <a:schemeClr val="bg1">
                  <a:lumMod val="95000"/>
                  <a:lumOff val="5000"/>
                </a:schemeClr>
              </a:solidFill>
              <a:latin typeface="Source Sans Pro" pitchFamily="2"/>
              <a:cs typeface="Tahoma" pitchFamily="2"/>
            </a:endParaRPr>
          </a:p>
        </p:txBody>
      </p:sp>
    </p:spTree>
    <p:extLst>
      <p:ext uri="{BB962C8B-B14F-4D97-AF65-F5344CB8AC3E}">
        <p14:creationId xmlns:p14="http://schemas.microsoft.com/office/powerpoint/2010/main" val="1900795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0F3B78-382F-43DF-8F75-039F48171C8E}"/>
              </a:ext>
            </a:extLst>
          </p:cNvPr>
          <p:cNvSpPr>
            <a:spLocks noGrp="1"/>
          </p:cNvSpPr>
          <p:nvPr>
            <p:ph type="title"/>
          </p:nvPr>
        </p:nvSpPr>
        <p:spPr/>
        <p:txBody>
          <a:bodyPr/>
          <a:lstStyle/>
          <a:p>
            <a:r>
              <a:rPr lang="fr-FR" dirty="0"/>
              <a:t>Programmation (exemple de code)</a:t>
            </a:r>
          </a:p>
        </p:txBody>
      </p:sp>
      <p:sp>
        <p:nvSpPr>
          <p:cNvPr id="3" name="Espace réservé du contenu 2">
            <a:extLst>
              <a:ext uri="{FF2B5EF4-FFF2-40B4-BE49-F238E27FC236}">
                <a16:creationId xmlns:a16="http://schemas.microsoft.com/office/drawing/2014/main" id="{F3332C94-EB3E-46DE-B582-37B7BC070018}"/>
              </a:ext>
            </a:extLst>
          </p:cNvPr>
          <p:cNvSpPr>
            <a:spLocks noGrp="1"/>
          </p:cNvSpPr>
          <p:nvPr>
            <p:ph idx="1"/>
          </p:nvPr>
        </p:nvSpPr>
        <p:spPr>
          <a:xfrm>
            <a:off x="1141412" y="2249487"/>
            <a:ext cx="9905999" cy="3902738"/>
          </a:xfrm>
        </p:spPr>
        <p:txBody>
          <a:bodyPr>
            <a:normAutofit/>
          </a:bodyPr>
          <a:lstStyle/>
          <a:p>
            <a:r>
              <a:rPr lang="fr-FR" b="1" dirty="0">
                <a:latin typeface="Source Sans Pro" pitchFamily="2"/>
                <a:cs typeface="Tahoma" pitchFamily="2"/>
              </a:rPr>
              <a:t>Pour la programmation, j'ai commencé par créer les parties modèle de l'application, incluant les classes, les constructeurs, les attributs, les classes DAO et les méthodes CRUD. </a:t>
            </a:r>
          </a:p>
          <a:p>
            <a:r>
              <a:rPr lang="fr-FR" b="1" dirty="0">
                <a:latin typeface="Source Sans Pro" pitchFamily="2"/>
                <a:cs typeface="Tahoma" pitchFamily="2"/>
              </a:rPr>
              <a:t>J'ai utilisé une maquette pour faciliter le développement et le responsive des pages. </a:t>
            </a:r>
          </a:p>
          <a:p>
            <a:r>
              <a:rPr lang="fr-FR" b="1" dirty="0">
                <a:latin typeface="Source Sans Pro" pitchFamily="2"/>
                <a:cs typeface="Tahoma" pitchFamily="2"/>
              </a:rPr>
              <a:t>J'ai ensuite mis en place les contrôleurs, créé les constructeurs et développé les pages associées aux actions de chaque méthode.</a:t>
            </a:r>
          </a:p>
        </p:txBody>
      </p:sp>
    </p:spTree>
    <p:extLst>
      <p:ext uri="{BB962C8B-B14F-4D97-AF65-F5344CB8AC3E}">
        <p14:creationId xmlns:p14="http://schemas.microsoft.com/office/powerpoint/2010/main" val="3994416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A6B8E7-F08E-4786-942B-036E356DBF6E}"/>
              </a:ext>
            </a:extLst>
          </p:cNvPr>
          <p:cNvSpPr>
            <a:spLocks noGrp="1"/>
          </p:cNvSpPr>
          <p:nvPr>
            <p:ph type="title"/>
          </p:nvPr>
        </p:nvSpPr>
        <p:spPr/>
        <p:txBody>
          <a:bodyPr/>
          <a:lstStyle/>
          <a:p>
            <a:r>
              <a:rPr lang="fr-FR" dirty="0"/>
              <a:t>Les pages client </a:t>
            </a:r>
          </a:p>
        </p:txBody>
      </p:sp>
      <p:pic>
        <p:nvPicPr>
          <p:cNvPr id="4" name="Espace réservé du contenu 3">
            <a:extLst>
              <a:ext uri="{FF2B5EF4-FFF2-40B4-BE49-F238E27FC236}">
                <a16:creationId xmlns:a16="http://schemas.microsoft.com/office/drawing/2014/main" id="{09269CAD-6E7C-472C-96F3-54E03CCB300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3" y="2097088"/>
            <a:ext cx="2630913" cy="3541712"/>
          </a:xfrm>
          <a:prstGeom prst="rect">
            <a:avLst/>
          </a:prstGeom>
          <a:noFill/>
          <a:ln>
            <a:noFill/>
          </a:ln>
        </p:spPr>
      </p:pic>
      <p:pic>
        <p:nvPicPr>
          <p:cNvPr id="5" name="Image 4">
            <a:extLst>
              <a:ext uri="{FF2B5EF4-FFF2-40B4-BE49-F238E27FC236}">
                <a16:creationId xmlns:a16="http://schemas.microsoft.com/office/drawing/2014/main" id="{E22D73F9-83E2-482C-A813-7C45D6D9C6B1}"/>
              </a:ext>
            </a:extLst>
          </p:cNvPr>
          <p:cNvPicPr/>
          <p:nvPr/>
        </p:nvPicPr>
        <p:blipFill rotWithShape="1">
          <a:blip r:embed="rId3">
            <a:extLst>
              <a:ext uri="{28A0092B-C50C-407E-A947-70E740481C1C}">
                <a14:useLocalDpi xmlns:a14="http://schemas.microsoft.com/office/drawing/2010/main" val="0"/>
              </a:ext>
            </a:extLst>
          </a:blip>
          <a:srcRect t="37791"/>
          <a:stretch/>
        </p:blipFill>
        <p:spPr bwMode="auto">
          <a:xfrm>
            <a:off x="3949222" y="2076450"/>
            <a:ext cx="6792759" cy="35623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3051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242223-AEAC-4ABD-9BB2-C9C88D15F3D8}"/>
              </a:ext>
            </a:extLst>
          </p:cNvPr>
          <p:cNvSpPr>
            <a:spLocks noGrp="1"/>
          </p:cNvSpPr>
          <p:nvPr>
            <p:ph type="title"/>
          </p:nvPr>
        </p:nvSpPr>
        <p:spPr/>
        <p:txBody>
          <a:bodyPr>
            <a:normAutofit/>
          </a:bodyPr>
          <a:lstStyle/>
          <a:p>
            <a:r>
              <a:rPr lang="fr-FR" dirty="0"/>
              <a:t>Contexte de formation</a:t>
            </a:r>
          </a:p>
        </p:txBody>
      </p:sp>
      <p:sp>
        <p:nvSpPr>
          <p:cNvPr id="3" name="Espace réservé du contenu 2">
            <a:extLst>
              <a:ext uri="{FF2B5EF4-FFF2-40B4-BE49-F238E27FC236}">
                <a16:creationId xmlns:a16="http://schemas.microsoft.com/office/drawing/2014/main" id="{5E07A526-177A-4522-BB23-8D132F128A72}"/>
              </a:ext>
            </a:extLst>
          </p:cNvPr>
          <p:cNvSpPr>
            <a:spLocks noGrp="1"/>
          </p:cNvSpPr>
          <p:nvPr>
            <p:ph idx="1"/>
          </p:nvPr>
        </p:nvSpPr>
        <p:spPr/>
        <p:txBody>
          <a:bodyPr>
            <a:normAutofit fontScale="92500" lnSpcReduction="20000"/>
          </a:bodyPr>
          <a:lstStyle/>
          <a:p>
            <a:r>
              <a:rPr lang="fr-FR" b="1" dirty="0">
                <a:solidFill>
                  <a:schemeClr val="bg1">
                    <a:lumMod val="95000"/>
                    <a:lumOff val="5000"/>
                  </a:schemeClr>
                </a:solidFill>
                <a:latin typeface="Source Sans Pro" pitchFamily="2"/>
                <a:ea typeface="Segoe UI" pitchFamily="2"/>
                <a:cs typeface="Tahoma" pitchFamily="2"/>
              </a:rPr>
              <a:t>Cette formation a été réalisée avec le soutien de l'APSIDE et du centre de formation Simplon.</a:t>
            </a:r>
          </a:p>
          <a:p>
            <a:r>
              <a:rPr lang="fr-FR" b="1" dirty="0">
                <a:solidFill>
                  <a:schemeClr val="bg1">
                    <a:lumMod val="95000"/>
                    <a:lumOff val="5000"/>
                  </a:schemeClr>
                </a:solidFill>
                <a:latin typeface="Source Sans Pro" pitchFamily="2"/>
                <a:ea typeface="Segoe UI" pitchFamily="2"/>
                <a:cs typeface="Tahoma" pitchFamily="2"/>
              </a:rPr>
              <a:t>APSIDE est une entreprise de services du numérique (ESN) qui recrute des développeurs pour des missions de mise en œuvre de projets.</a:t>
            </a:r>
          </a:p>
          <a:p>
            <a:r>
              <a:rPr lang="fr-FR" b="1" dirty="0">
                <a:solidFill>
                  <a:schemeClr val="bg1">
                    <a:lumMod val="95000"/>
                    <a:lumOff val="5000"/>
                  </a:schemeClr>
                </a:solidFill>
                <a:latin typeface="Source Sans Pro" pitchFamily="2"/>
                <a:ea typeface="Segoe UI" pitchFamily="2"/>
                <a:cs typeface="Tahoma" pitchFamily="2"/>
              </a:rPr>
              <a:t>A la fin de ma formation, je souhaite rejoindre une entreprise comme l'APSIDE afin de mettre en pratique mes connaissances et d'acquérir davantage de compétences.</a:t>
            </a:r>
          </a:p>
          <a:p>
            <a:r>
              <a:rPr lang="en-US" sz="1600" dirty="0"/>
              <a:t>This training was carried out with the support of APSIDE and the Simplon training center. APSIDE is a digital services company (ESN) which recruits developers for project implementation assignments. At the end of my training, I want to join a company like APSIDE in order to put my knowledge into practice and acquire more skills.</a:t>
            </a:r>
            <a:endParaRPr lang="fr-FR" sz="1600" dirty="0"/>
          </a:p>
        </p:txBody>
      </p:sp>
    </p:spTree>
    <p:extLst>
      <p:ext uri="{BB962C8B-B14F-4D97-AF65-F5344CB8AC3E}">
        <p14:creationId xmlns:p14="http://schemas.microsoft.com/office/powerpoint/2010/main" val="183173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A76EA2-1048-4B15-A0DE-FC10DA6B4AF8}"/>
              </a:ext>
            </a:extLst>
          </p:cNvPr>
          <p:cNvSpPr>
            <a:spLocks noGrp="1"/>
          </p:cNvSpPr>
          <p:nvPr>
            <p:ph type="title"/>
          </p:nvPr>
        </p:nvSpPr>
        <p:spPr/>
        <p:txBody>
          <a:bodyPr/>
          <a:lstStyle/>
          <a:p>
            <a:r>
              <a:rPr lang="fr-FR" dirty="0"/>
              <a:t>Les pages Professionnel</a:t>
            </a:r>
          </a:p>
        </p:txBody>
      </p:sp>
      <p:pic>
        <p:nvPicPr>
          <p:cNvPr id="5" name="Espace réservé du contenu 4">
            <a:extLst>
              <a:ext uri="{FF2B5EF4-FFF2-40B4-BE49-F238E27FC236}">
                <a16:creationId xmlns:a16="http://schemas.microsoft.com/office/drawing/2014/main" id="{DD1149CF-2333-491C-9DC9-87F5B9D1AC2A}"/>
              </a:ext>
            </a:extLst>
          </p:cNvPr>
          <p:cNvPicPr>
            <a:picLocks noGrp="1" noChangeAspect="1"/>
          </p:cNvPicPr>
          <p:nvPr>
            <p:ph idx="1"/>
          </p:nvPr>
        </p:nvPicPr>
        <p:blipFill>
          <a:blip r:embed="rId2"/>
          <a:stretch>
            <a:fillRect/>
          </a:stretch>
        </p:blipFill>
        <p:spPr>
          <a:xfrm>
            <a:off x="1141413" y="2097088"/>
            <a:ext cx="2201604" cy="3541712"/>
          </a:xfrm>
        </p:spPr>
      </p:pic>
      <p:pic>
        <p:nvPicPr>
          <p:cNvPr id="7" name="Image 6">
            <a:extLst>
              <a:ext uri="{FF2B5EF4-FFF2-40B4-BE49-F238E27FC236}">
                <a16:creationId xmlns:a16="http://schemas.microsoft.com/office/drawing/2014/main" id="{70D6B2E7-143E-4E8B-AE93-CA1A8F54D674}"/>
              </a:ext>
            </a:extLst>
          </p:cNvPr>
          <p:cNvPicPr>
            <a:picLocks noChangeAspect="1"/>
          </p:cNvPicPr>
          <p:nvPr/>
        </p:nvPicPr>
        <p:blipFill rotWithShape="1">
          <a:blip r:embed="rId3"/>
          <a:srcRect l="319" t="30827" r="-319"/>
          <a:stretch/>
        </p:blipFill>
        <p:spPr>
          <a:xfrm>
            <a:off x="3639844" y="2097088"/>
            <a:ext cx="5569126" cy="3541712"/>
          </a:xfrm>
          <a:prstGeom prst="rect">
            <a:avLst/>
          </a:prstGeom>
        </p:spPr>
      </p:pic>
    </p:spTree>
    <p:extLst>
      <p:ext uri="{BB962C8B-B14F-4D97-AF65-F5344CB8AC3E}">
        <p14:creationId xmlns:p14="http://schemas.microsoft.com/office/powerpoint/2010/main" val="109126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287B83-ECD7-45DF-9B26-470AA8463E30}"/>
              </a:ext>
            </a:extLst>
          </p:cNvPr>
          <p:cNvSpPr>
            <a:spLocks noGrp="1"/>
          </p:cNvSpPr>
          <p:nvPr>
            <p:ph type="title"/>
          </p:nvPr>
        </p:nvSpPr>
        <p:spPr>
          <a:xfrm>
            <a:off x="1143001" y="254533"/>
            <a:ext cx="9905998" cy="1478570"/>
          </a:xfrm>
        </p:spPr>
        <p:txBody>
          <a:bodyPr/>
          <a:lstStyle/>
          <a:p>
            <a:r>
              <a:rPr lang="fr-FR" dirty="0"/>
              <a:t>Présentation et test du projet</a:t>
            </a:r>
          </a:p>
        </p:txBody>
      </p:sp>
      <p:sp>
        <p:nvSpPr>
          <p:cNvPr id="3" name="Espace réservé du contenu 2">
            <a:extLst>
              <a:ext uri="{FF2B5EF4-FFF2-40B4-BE49-F238E27FC236}">
                <a16:creationId xmlns:a16="http://schemas.microsoft.com/office/drawing/2014/main" id="{DC3C86F7-02DE-4D7C-A286-645CC26FF5E3}"/>
              </a:ext>
            </a:extLst>
          </p:cNvPr>
          <p:cNvSpPr>
            <a:spLocks noGrp="1"/>
          </p:cNvSpPr>
          <p:nvPr>
            <p:ph idx="1"/>
          </p:nvPr>
        </p:nvSpPr>
        <p:spPr>
          <a:xfrm>
            <a:off x="1056136" y="1733103"/>
            <a:ext cx="3057726" cy="839942"/>
          </a:xfrm>
        </p:spPr>
        <p:txBody>
          <a:bodyPr/>
          <a:lstStyle/>
          <a:p>
            <a:pPr marL="0" indent="0">
              <a:buNone/>
            </a:pPr>
            <a:r>
              <a:rPr lang="fr-FR" dirty="0"/>
              <a:t>Inscription client code :</a:t>
            </a:r>
          </a:p>
          <a:p>
            <a:pPr marL="0" indent="0">
              <a:buNone/>
            </a:pPr>
            <a:endParaRPr lang="fr-FR" dirty="0"/>
          </a:p>
        </p:txBody>
      </p:sp>
      <p:pic>
        <p:nvPicPr>
          <p:cNvPr id="5" name="Image 4">
            <a:extLst>
              <a:ext uri="{FF2B5EF4-FFF2-40B4-BE49-F238E27FC236}">
                <a16:creationId xmlns:a16="http://schemas.microsoft.com/office/drawing/2014/main" id="{73FBA126-BD41-42EF-9940-47BF94450001}"/>
              </a:ext>
            </a:extLst>
          </p:cNvPr>
          <p:cNvPicPr>
            <a:picLocks noChangeAspect="1"/>
          </p:cNvPicPr>
          <p:nvPr/>
        </p:nvPicPr>
        <p:blipFill>
          <a:blip r:embed="rId2"/>
          <a:stretch>
            <a:fillRect/>
          </a:stretch>
        </p:blipFill>
        <p:spPr>
          <a:xfrm>
            <a:off x="7086311" y="1733103"/>
            <a:ext cx="3962688" cy="4250884"/>
          </a:xfrm>
          <a:prstGeom prst="rect">
            <a:avLst/>
          </a:prstGeom>
        </p:spPr>
      </p:pic>
      <p:pic>
        <p:nvPicPr>
          <p:cNvPr id="9" name="Image 8">
            <a:extLst>
              <a:ext uri="{FF2B5EF4-FFF2-40B4-BE49-F238E27FC236}">
                <a16:creationId xmlns:a16="http://schemas.microsoft.com/office/drawing/2014/main" id="{7A59CB4D-A377-4322-B656-76E8C57043B2}"/>
              </a:ext>
            </a:extLst>
          </p:cNvPr>
          <p:cNvPicPr>
            <a:picLocks noChangeAspect="1"/>
          </p:cNvPicPr>
          <p:nvPr/>
        </p:nvPicPr>
        <p:blipFill>
          <a:blip r:embed="rId3"/>
          <a:stretch>
            <a:fillRect/>
          </a:stretch>
        </p:blipFill>
        <p:spPr>
          <a:xfrm>
            <a:off x="1056136" y="2344209"/>
            <a:ext cx="5891661" cy="3639778"/>
          </a:xfrm>
          <a:prstGeom prst="rect">
            <a:avLst/>
          </a:prstGeom>
        </p:spPr>
      </p:pic>
    </p:spTree>
    <p:extLst>
      <p:ext uri="{BB962C8B-B14F-4D97-AF65-F5344CB8AC3E}">
        <p14:creationId xmlns:p14="http://schemas.microsoft.com/office/powerpoint/2010/main" val="1607778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8FA90-8E21-4F23-B20F-5723E20FB058}"/>
              </a:ext>
            </a:extLst>
          </p:cNvPr>
          <p:cNvSpPr>
            <a:spLocks noGrp="1"/>
          </p:cNvSpPr>
          <p:nvPr>
            <p:ph type="title"/>
          </p:nvPr>
        </p:nvSpPr>
        <p:spPr/>
        <p:txBody>
          <a:bodyPr/>
          <a:lstStyle/>
          <a:p>
            <a:r>
              <a:rPr lang="fr-FR" dirty="0"/>
              <a:t>Présentation et test du projet </a:t>
            </a:r>
          </a:p>
        </p:txBody>
      </p:sp>
      <p:sp>
        <p:nvSpPr>
          <p:cNvPr id="3" name="Espace réservé du contenu 2">
            <a:extLst>
              <a:ext uri="{FF2B5EF4-FFF2-40B4-BE49-F238E27FC236}">
                <a16:creationId xmlns:a16="http://schemas.microsoft.com/office/drawing/2014/main" id="{88F9B9F1-62B3-47A0-B584-684010B93F3C}"/>
              </a:ext>
            </a:extLst>
          </p:cNvPr>
          <p:cNvSpPr>
            <a:spLocks noGrp="1"/>
          </p:cNvSpPr>
          <p:nvPr>
            <p:ph idx="1"/>
          </p:nvPr>
        </p:nvSpPr>
        <p:spPr>
          <a:xfrm>
            <a:off x="1141413" y="2097088"/>
            <a:ext cx="9905999" cy="3975238"/>
          </a:xfrm>
        </p:spPr>
        <p:txBody>
          <a:bodyPr>
            <a:normAutofit/>
          </a:bodyPr>
          <a:lstStyle/>
          <a:p>
            <a:r>
              <a:rPr lang="fr-FR" b="1" dirty="0">
                <a:latin typeface="Source Sans Pro" pitchFamily="2"/>
                <a:cs typeface="Tahoma" pitchFamily="2"/>
              </a:rPr>
              <a:t>Testez les fonctionnalités d’enregistrement des clients :</a:t>
            </a:r>
          </a:p>
          <a:p>
            <a:r>
              <a:rPr lang="fr-FR" b="1" dirty="0">
                <a:latin typeface="Source Sans Pro" pitchFamily="2"/>
                <a:cs typeface="Tahoma" pitchFamily="2"/>
              </a:rPr>
              <a:t>Testez les fonctionnalités de connexion client :</a:t>
            </a:r>
          </a:p>
          <a:p>
            <a:r>
              <a:rPr lang="fr-FR" b="1" dirty="0">
                <a:latin typeface="Source Sans Pro" pitchFamily="2"/>
                <a:cs typeface="Tahoma" pitchFamily="2"/>
              </a:rPr>
              <a:t>Testez les fonctionnalités d'abonnement, d'ajout de projet et de prise de rendez-vous :</a:t>
            </a:r>
          </a:p>
          <a:p>
            <a:r>
              <a:rPr lang="fr-FR" b="1" dirty="0">
                <a:latin typeface="Source Sans Pro" pitchFamily="2"/>
                <a:cs typeface="Tahoma" pitchFamily="2"/>
              </a:rPr>
              <a:t>Testez les fonctionnalités d’inscription professionnelle :</a:t>
            </a:r>
          </a:p>
          <a:p>
            <a:r>
              <a:rPr lang="fr-FR" b="1" dirty="0">
                <a:latin typeface="Source Sans Pro" pitchFamily="2"/>
                <a:cs typeface="Tahoma" pitchFamily="2"/>
              </a:rPr>
              <a:t>Testez les fonctionnalités de connexion professionnelle :</a:t>
            </a:r>
          </a:p>
          <a:p>
            <a:r>
              <a:rPr lang="fr-FR" b="1" dirty="0">
                <a:latin typeface="Source Sans Pro" pitchFamily="2"/>
                <a:cs typeface="Tahoma" pitchFamily="2"/>
              </a:rPr>
              <a:t>Testez les fonctionnalités de la proposition de service :</a:t>
            </a:r>
          </a:p>
        </p:txBody>
      </p:sp>
    </p:spTree>
    <p:extLst>
      <p:ext uri="{BB962C8B-B14F-4D97-AF65-F5344CB8AC3E}">
        <p14:creationId xmlns:p14="http://schemas.microsoft.com/office/powerpoint/2010/main" val="350951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FE1A26-12FC-4878-80A4-938B0AD1F76C}"/>
              </a:ext>
            </a:extLst>
          </p:cNvPr>
          <p:cNvSpPr>
            <a:spLocks noGrp="1"/>
          </p:cNvSpPr>
          <p:nvPr>
            <p:ph type="title"/>
          </p:nvPr>
        </p:nvSpPr>
        <p:spPr>
          <a:xfrm>
            <a:off x="821817" y="547497"/>
            <a:ext cx="9905998" cy="1478570"/>
          </a:xfrm>
        </p:spPr>
        <p:txBody>
          <a:bodyPr/>
          <a:lstStyle/>
          <a:p>
            <a:r>
              <a:rPr lang="fr-FR" dirty="0"/>
              <a:t>Exemple de code </a:t>
            </a:r>
          </a:p>
        </p:txBody>
      </p:sp>
      <p:sp>
        <p:nvSpPr>
          <p:cNvPr id="3" name="Espace réservé du contenu 2">
            <a:extLst>
              <a:ext uri="{FF2B5EF4-FFF2-40B4-BE49-F238E27FC236}">
                <a16:creationId xmlns:a16="http://schemas.microsoft.com/office/drawing/2014/main" id="{C8568020-0027-4C0A-836A-BA22D96A6E70}"/>
              </a:ext>
            </a:extLst>
          </p:cNvPr>
          <p:cNvSpPr>
            <a:spLocks noGrp="1"/>
          </p:cNvSpPr>
          <p:nvPr>
            <p:ph idx="1"/>
          </p:nvPr>
        </p:nvSpPr>
        <p:spPr>
          <a:xfrm>
            <a:off x="821817" y="1770093"/>
            <a:ext cx="3359566" cy="4284478"/>
          </a:xfrm>
        </p:spPr>
        <p:txBody>
          <a:bodyPr>
            <a:normAutofit/>
          </a:bodyPr>
          <a:lstStyle/>
          <a:p>
            <a:r>
              <a:rPr lang="fr-FR" b="1" dirty="0">
                <a:latin typeface="Source Sans Pro" pitchFamily="2"/>
                <a:cs typeface="Tahoma" pitchFamily="2"/>
              </a:rPr>
              <a:t>Cette condition permet de déterminer si l'utilisateur est connecté. Si oui, il est redirigé vers sa page de profil ; sinon, il est redirigé vers la page de connexion </a:t>
            </a:r>
          </a:p>
        </p:txBody>
      </p:sp>
      <p:pic>
        <p:nvPicPr>
          <p:cNvPr id="5" name="Image 4">
            <a:extLst>
              <a:ext uri="{FF2B5EF4-FFF2-40B4-BE49-F238E27FC236}">
                <a16:creationId xmlns:a16="http://schemas.microsoft.com/office/drawing/2014/main" id="{D74BDDA7-009F-4A14-8B11-66E98DE94EE6}"/>
              </a:ext>
            </a:extLst>
          </p:cNvPr>
          <p:cNvPicPr>
            <a:picLocks noChangeAspect="1"/>
          </p:cNvPicPr>
          <p:nvPr/>
        </p:nvPicPr>
        <p:blipFill>
          <a:blip r:embed="rId2"/>
          <a:stretch>
            <a:fillRect/>
          </a:stretch>
        </p:blipFill>
        <p:spPr>
          <a:xfrm>
            <a:off x="4298128" y="43210"/>
            <a:ext cx="7709356" cy="6814789"/>
          </a:xfrm>
          <a:prstGeom prst="rect">
            <a:avLst/>
          </a:prstGeom>
        </p:spPr>
      </p:pic>
    </p:spTree>
    <p:extLst>
      <p:ext uri="{BB962C8B-B14F-4D97-AF65-F5344CB8AC3E}">
        <p14:creationId xmlns:p14="http://schemas.microsoft.com/office/powerpoint/2010/main" val="3719243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3B7C34-F5C8-4124-91EA-F92E83BB6975}"/>
              </a:ext>
            </a:extLst>
          </p:cNvPr>
          <p:cNvSpPr>
            <a:spLocks noGrp="1"/>
          </p:cNvSpPr>
          <p:nvPr>
            <p:ph type="title"/>
          </p:nvPr>
        </p:nvSpPr>
        <p:spPr/>
        <p:txBody>
          <a:bodyPr/>
          <a:lstStyle/>
          <a:p>
            <a:r>
              <a:rPr lang="fr-FR" dirty="0"/>
              <a:t>Exemple de code </a:t>
            </a:r>
          </a:p>
        </p:txBody>
      </p:sp>
      <p:sp>
        <p:nvSpPr>
          <p:cNvPr id="3" name="Espace réservé du contenu 2">
            <a:extLst>
              <a:ext uri="{FF2B5EF4-FFF2-40B4-BE49-F238E27FC236}">
                <a16:creationId xmlns:a16="http://schemas.microsoft.com/office/drawing/2014/main" id="{77E38BEC-8465-4CC5-9D0A-2BC0EA4B406C}"/>
              </a:ext>
            </a:extLst>
          </p:cNvPr>
          <p:cNvSpPr>
            <a:spLocks noGrp="1"/>
          </p:cNvSpPr>
          <p:nvPr>
            <p:ph idx="1"/>
          </p:nvPr>
        </p:nvSpPr>
        <p:spPr>
          <a:xfrm>
            <a:off x="1141413" y="1762734"/>
            <a:ext cx="2767466" cy="3989995"/>
          </a:xfrm>
        </p:spPr>
        <p:txBody>
          <a:bodyPr>
            <a:normAutofit fontScale="92500" lnSpcReduction="10000"/>
          </a:bodyPr>
          <a:lstStyle/>
          <a:p>
            <a:pPr marL="0" indent="0">
              <a:buNone/>
            </a:pPr>
            <a:r>
              <a:rPr lang="fr-FR" dirty="0"/>
              <a:t>Cette condition permet de déterminer si l'utilisateur a bien envoyer ces informations . Si oui, il l’envois pas de message d’erreur et il peux se connecter; sinon, il l’envois un message d’erreur.</a:t>
            </a:r>
          </a:p>
          <a:p>
            <a:pPr marL="0" indent="0">
              <a:buNone/>
            </a:pPr>
            <a:endParaRPr lang="fr-FR" dirty="0"/>
          </a:p>
        </p:txBody>
      </p:sp>
      <p:pic>
        <p:nvPicPr>
          <p:cNvPr id="5" name="Image 4">
            <a:extLst>
              <a:ext uri="{FF2B5EF4-FFF2-40B4-BE49-F238E27FC236}">
                <a16:creationId xmlns:a16="http://schemas.microsoft.com/office/drawing/2014/main" id="{BE2822B8-6111-4A35-9042-312ED632D27B}"/>
              </a:ext>
            </a:extLst>
          </p:cNvPr>
          <p:cNvPicPr>
            <a:picLocks noChangeAspect="1"/>
          </p:cNvPicPr>
          <p:nvPr/>
        </p:nvPicPr>
        <p:blipFill>
          <a:blip r:embed="rId2"/>
          <a:stretch>
            <a:fillRect/>
          </a:stretch>
        </p:blipFill>
        <p:spPr>
          <a:xfrm>
            <a:off x="3908879" y="1762734"/>
            <a:ext cx="8274019" cy="3989995"/>
          </a:xfrm>
          <a:prstGeom prst="rect">
            <a:avLst/>
          </a:prstGeom>
        </p:spPr>
      </p:pic>
    </p:spTree>
    <p:extLst>
      <p:ext uri="{BB962C8B-B14F-4D97-AF65-F5344CB8AC3E}">
        <p14:creationId xmlns:p14="http://schemas.microsoft.com/office/powerpoint/2010/main" val="4058948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501F41-EA0A-4CF1-AADB-11C059ACCAE5}"/>
              </a:ext>
            </a:extLst>
          </p:cNvPr>
          <p:cNvSpPr>
            <a:spLocks noGrp="1"/>
          </p:cNvSpPr>
          <p:nvPr>
            <p:ph type="title"/>
          </p:nvPr>
        </p:nvSpPr>
        <p:spPr>
          <a:xfrm>
            <a:off x="1143001" y="20042"/>
            <a:ext cx="9905998" cy="1478570"/>
          </a:xfrm>
        </p:spPr>
        <p:txBody>
          <a:bodyPr/>
          <a:lstStyle/>
          <a:p>
            <a:r>
              <a:rPr lang="fr-FR" dirty="0"/>
              <a:t>Recherche et solution </a:t>
            </a:r>
          </a:p>
        </p:txBody>
      </p:sp>
      <p:pic>
        <p:nvPicPr>
          <p:cNvPr id="9" name="Espace réservé du contenu 8">
            <a:extLst>
              <a:ext uri="{FF2B5EF4-FFF2-40B4-BE49-F238E27FC236}">
                <a16:creationId xmlns:a16="http://schemas.microsoft.com/office/drawing/2014/main" id="{CDB4FA48-1B6A-4F11-AD1F-CCA45680B32D}"/>
              </a:ext>
            </a:extLst>
          </p:cNvPr>
          <p:cNvPicPr>
            <a:picLocks noGrp="1" noChangeAspect="1"/>
          </p:cNvPicPr>
          <p:nvPr>
            <p:ph idx="1"/>
          </p:nvPr>
        </p:nvPicPr>
        <p:blipFill>
          <a:blip r:embed="rId2"/>
          <a:stretch>
            <a:fillRect/>
          </a:stretch>
        </p:blipFill>
        <p:spPr>
          <a:xfrm>
            <a:off x="505710" y="1512314"/>
            <a:ext cx="5590290" cy="3541712"/>
          </a:xfrm>
          <a:prstGeom prst="rect">
            <a:avLst/>
          </a:prstGeom>
        </p:spPr>
      </p:pic>
      <p:pic>
        <p:nvPicPr>
          <p:cNvPr id="11" name="Image 10">
            <a:extLst>
              <a:ext uri="{FF2B5EF4-FFF2-40B4-BE49-F238E27FC236}">
                <a16:creationId xmlns:a16="http://schemas.microsoft.com/office/drawing/2014/main" id="{D1929B7F-D7DB-4B3D-86C8-A8575AEEE6E6}"/>
              </a:ext>
            </a:extLst>
          </p:cNvPr>
          <p:cNvPicPr>
            <a:picLocks noChangeAspect="1"/>
          </p:cNvPicPr>
          <p:nvPr/>
        </p:nvPicPr>
        <p:blipFill>
          <a:blip r:embed="rId3"/>
          <a:stretch>
            <a:fillRect/>
          </a:stretch>
        </p:blipFill>
        <p:spPr>
          <a:xfrm>
            <a:off x="6181869" y="3663309"/>
            <a:ext cx="5977026" cy="3174649"/>
          </a:xfrm>
          <a:prstGeom prst="rect">
            <a:avLst/>
          </a:prstGeom>
        </p:spPr>
      </p:pic>
      <p:pic>
        <p:nvPicPr>
          <p:cNvPr id="12" name="Espace réservé du contenu 3">
            <a:extLst>
              <a:ext uri="{FF2B5EF4-FFF2-40B4-BE49-F238E27FC236}">
                <a16:creationId xmlns:a16="http://schemas.microsoft.com/office/drawing/2014/main" id="{B1AF11E5-D1A8-4681-B32A-8D07F4AA09FC}"/>
              </a:ext>
            </a:extLst>
          </p:cNvPr>
          <p:cNvPicPr>
            <a:picLocks noChangeAspect="1"/>
          </p:cNvPicPr>
          <p:nvPr/>
        </p:nvPicPr>
        <p:blipFill>
          <a:blip r:embed="rId4"/>
          <a:stretch>
            <a:fillRect/>
          </a:stretch>
        </p:blipFill>
        <p:spPr>
          <a:xfrm>
            <a:off x="6181869" y="1424369"/>
            <a:ext cx="5960723" cy="2096897"/>
          </a:xfrm>
          <a:prstGeom prst="rect">
            <a:avLst/>
          </a:prstGeom>
        </p:spPr>
      </p:pic>
    </p:spTree>
    <p:extLst>
      <p:ext uri="{BB962C8B-B14F-4D97-AF65-F5344CB8AC3E}">
        <p14:creationId xmlns:p14="http://schemas.microsoft.com/office/powerpoint/2010/main" val="1401760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840044-08CF-42CD-9FA3-7245638B6B0D}"/>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112A6853-5401-46F5-97C4-AFB1FDDBB844}"/>
              </a:ext>
            </a:extLst>
          </p:cNvPr>
          <p:cNvSpPr>
            <a:spLocks noGrp="1"/>
          </p:cNvSpPr>
          <p:nvPr>
            <p:ph idx="1"/>
          </p:nvPr>
        </p:nvSpPr>
        <p:spPr/>
        <p:txBody>
          <a:bodyPr/>
          <a:lstStyle/>
          <a:p>
            <a:r>
              <a:rPr lang="fr-FR" b="1" dirty="0">
                <a:latin typeface="Source Sans Pro" pitchFamily="2"/>
                <a:cs typeface="Tahoma" pitchFamily="2"/>
              </a:rPr>
              <a:t>J’en retiens principalement l’importance de créer des bases de données lisibles aussi une méthode de travail logique. </a:t>
            </a:r>
          </a:p>
          <a:p>
            <a:endParaRPr lang="fr-FR" b="1" dirty="0">
              <a:latin typeface="Source Sans Pro" pitchFamily="2"/>
              <a:cs typeface="Tahoma" pitchFamily="2"/>
            </a:endParaRPr>
          </a:p>
          <a:p>
            <a:r>
              <a:rPr lang="fr-FR" b="1" dirty="0">
                <a:latin typeface="Source Sans Pro" pitchFamily="2"/>
                <a:cs typeface="Tahoma" pitchFamily="2"/>
              </a:rPr>
              <a:t>Il est important de souligner que j’ai bien apprécié cette formation, grâce à elle j’ai appris à m’auto-former, ce qui me permettra de progresser continuellement et me spécialiser dans certains langages comme java, c#. </a:t>
            </a:r>
          </a:p>
          <a:p>
            <a:pPr marL="0" indent="0">
              <a:buNone/>
            </a:pPr>
            <a:endParaRPr lang="fr-FR" dirty="0"/>
          </a:p>
        </p:txBody>
      </p:sp>
    </p:spTree>
    <p:extLst>
      <p:ext uri="{BB962C8B-B14F-4D97-AF65-F5344CB8AC3E}">
        <p14:creationId xmlns:p14="http://schemas.microsoft.com/office/powerpoint/2010/main" val="248357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5ED8FC-680D-4FC1-8BEC-BD0C55CFB0FE}"/>
              </a:ext>
            </a:extLst>
          </p:cNvPr>
          <p:cNvSpPr>
            <a:spLocks noGrp="1"/>
          </p:cNvSpPr>
          <p:nvPr>
            <p:ph type="title"/>
          </p:nvPr>
        </p:nvSpPr>
        <p:spPr/>
        <p:txBody>
          <a:bodyPr/>
          <a:lstStyle/>
          <a:p>
            <a:r>
              <a:rPr lang="de-AT" dirty="0" err="1">
                <a:cs typeface="Tahoma" pitchFamily="2"/>
              </a:rPr>
              <a:t>Contexte</a:t>
            </a:r>
            <a:r>
              <a:rPr lang="de-AT" dirty="0">
                <a:cs typeface="Tahoma" pitchFamily="2"/>
              </a:rPr>
              <a:t> du </a:t>
            </a:r>
            <a:r>
              <a:rPr lang="de-AT" dirty="0" err="1">
                <a:cs typeface="Tahoma" pitchFamily="2"/>
              </a:rPr>
              <a:t>projet</a:t>
            </a:r>
            <a:r>
              <a:rPr lang="de-AT" dirty="0">
                <a:cs typeface="Tahoma" pitchFamily="2"/>
              </a:rPr>
              <a:t> </a:t>
            </a:r>
            <a:endParaRPr lang="fr-FR" dirty="0"/>
          </a:p>
        </p:txBody>
      </p:sp>
      <p:sp>
        <p:nvSpPr>
          <p:cNvPr id="3" name="Espace réservé du contenu 2">
            <a:extLst>
              <a:ext uri="{FF2B5EF4-FFF2-40B4-BE49-F238E27FC236}">
                <a16:creationId xmlns:a16="http://schemas.microsoft.com/office/drawing/2014/main" id="{7C934C0B-D06B-4F58-A1B1-6707E25C7E7B}"/>
              </a:ext>
            </a:extLst>
          </p:cNvPr>
          <p:cNvSpPr>
            <a:spLocks noGrp="1"/>
          </p:cNvSpPr>
          <p:nvPr>
            <p:ph idx="1"/>
          </p:nvPr>
        </p:nvSpPr>
        <p:spPr>
          <a:xfrm>
            <a:off x="1141412" y="1814481"/>
            <a:ext cx="10213128" cy="3541714"/>
          </a:xfrm>
        </p:spPr>
        <p:txBody>
          <a:bodyPr>
            <a:normAutofit fontScale="85000" lnSpcReduction="20000"/>
          </a:bodyPr>
          <a:lstStyle/>
          <a:p>
            <a:pPr>
              <a:lnSpc>
                <a:spcPct val="130000"/>
              </a:lnSpc>
            </a:pPr>
            <a:r>
              <a:rPr lang="fr-FR" b="1" dirty="0">
                <a:latin typeface="Source Sans Pro" pitchFamily="2"/>
                <a:cs typeface="Tahoma" pitchFamily="2"/>
              </a:rPr>
              <a:t>La société "Digital Info" m'a demandé de concevoir un site internet dédié à la gestion des demandes de qualifications.</a:t>
            </a:r>
          </a:p>
          <a:p>
            <a:pPr>
              <a:lnSpc>
                <a:spcPct val="130000"/>
              </a:lnSpc>
            </a:pPr>
            <a:r>
              <a:rPr lang="fr-FR" b="1" dirty="0">
                <a:latin typeface="Source Sans Pro" pitchFamily="2"/>
                <a:cs typeface="Tahoma" pitchFamily="2"/>
              </a:rPr>
              <a:t>Avant mon intervention, l'entreprise ne disposait pas de site professionnel permettant de mettre en relation ces deux types d'acteurs (clients et professionnels), ni d'outils pour suivre l'évolution des projets qui leur étaient confiés.</a:t>
            </a:r>
          </a:p>
          <a:p>
            <a:pPr>
              <a:lnSpc>
                <a:spcPct val="130000"/>
              </a:lnSpc>
            </a:pPr>
            <a:r>
              <a:rPr lang="fr-FR" b="1" dirty="0">
                <a:latin typeface="Source Sans Pro" pitchFamily="2"/>
                <a:cs typeface="Tahoma" pitchFamily="2"/>
              </a:rPr>
              <a:t>Mon premier objectif était de créer un site d'inscription des clients et de gestion des projets publiés, ainsi que des abonnements.</a:t>
            </a:r>
          </a:p>
          <a:p>
            <a:pPr>
              <a:lnSpc>
                <a:spcPct val="130000"/>
              </a:lnSpc>
            </a:pPr>
            <a:r>
              <a:rPr lang="fr-FR" b="1" dirty="0">
                <a:latin typeface="Source Sans Pro" pitchFamily="2"/>
                <a:cs typeface="Tahoma" pitchFamily="2"/>
              </a:rPr>
              <a:t>Ce site sera utilisé par tous les utilisateurs souhaitant collaborer sur des projets, échanger des compétences et partager des informations.</a:t>
            </a:r>
            <a:endParaRPr lang="fr-FR" dirty="0"/>
          </a:p>
        </p:txBody>
      </p:sp>
    </p:spTree>
    <p:extLst>
      <p:ext uri="{BB962C8B-B14F-4D97-AF65-F5344CB8AC3E}">
        <p14:creationId xmlns:p14="http://schemas.microsoft.com/office/powerpoint/2010/main" val="1171765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BD84F6F-E499-4693-90D2-BA200CD5F1CB}"/>
              </a:ext>
            </a:extLst>
          </p:cNvPr>
          <p:cNvSpPr>
            <a:spLocks noGrp="1"/>
          </p:cNvSpPr>
          <p:nvPr>
            <p:ph idx="1"/>
          </p:nvPr>
        </p:nvSpPr>
        <p:spPr/>
        <p:txBody>
          <a:bodyPr/>
          <a:lstStyle/>
          <a:p>
            <a:pPr>
              <a:lnSpc>
                <a:spcPct val="110000"/>
              </a:lnSpc>
            </a:pPr>
            <a:r>
              <a:rPr lang="fr-FR" sz="2200" b="1" dirty="0">
                <a:solidFill>
                  <a:schemeClr val="bg1">
                    <a:lumMod val="95000"/>
                    <a:lumOff val="5000"/>
                  </a:schemeClr>
                </a:solidFill>
                <a:latin typeface="Source Sans Pro" pitchFamily="2"/>
                <a:cs typeface="Tahoma" pitchFamily="2"/>
              </a:rPr>
              <a:t>Un projet qui a pour but d'aider des personnes qui ne connaissent rien à la technologie à trouver une personne compétente pour les aider dans leur projet.</a:t>
            </a:r>
          </a:p>
          <a:p>
            <a:pPr lvl="0">
              <a:lnSpc>
                <a:spcPct val="110000"/>
              </a:lnSpc>
            </a:pPr>
            <a:r>
              <a:rPr lang="en-US" b="1" dirty="0">
                <a:latin typeface="Source Sans Pro" pitchFamily="2"/>
                <a:cs typeface="Tahoma" pitchFamily="2"/>
              </a:rPr>
              <a:t>A project that aims to help people who know nothing about technology to find a competent person to help them with their project.</a:t>
            </a:r>
            <a:endParaRPr lang="fr-FR" b="1" dirty="0">
              <a:latin typeface="Source Sans Pro" pitchFamily="2"/>
              <a:cs typeface="Tahoma" pitchFamily="2"/>
            </a:endParaRPr>
          </a:p>
        </p:txBody>
      </p:sp>
      <p:sp>
        <p:nvSpPr>
          <p:cNvPr id="4" name="Titre 3">
            <a:extLst>
              <a:ext uri="{FF2B5EF4-FFF2-40B4-BE49-F238E27FC236}">
                <a16:creationId xmlns:a16="http://schemas.microsoft.com/office/drawing/2014/main" id="{68F401EA-91FC-4F6E-9E21-2FB88D1CADF9}"/>
              </a:ext>
            </a:extLst>
          </p:cNvPr>
          <p:cNvSpPr txBox="1">
            <a:spLocks noGrp="1"/>
          </p:cNvSpPr>
          <p:nvPr>
            <p:ph type="title"/>
          </p:nvPr>
        </p:nvSpPr>
        <p:spPr>
          <a:xfrm>
            <a:off x="1137604" y="771524"/>
            <a:ext cx="9906000" cy="1477963"/>
          </a:xfrm>
          <a:prstGeom prst="rect">
            <a:avLst/>
          </a:prstGeom>
          <a:noFill/>
          <a:ln>
            <a:noFill/>
          </a:ln>
        </p:spPr>
        <p:txBody>
          <a:bodyPr vert="horz" wrap="none" lIns="36000" tIns="36000" rIns="36000" bIns="36000" anchor="ctr" anchorCtr="0" compatLnSpc="0">
            <a:noAutofit/>
          </a:bodyPr>
          <a:lstStyle/>
          <a:p>
            <a:pPr lvl="0" hangingPunct="0">
              <a:lnSpc>
                <a:spcPct val="100000"/>
              </a:lnSpc>
              <a:spcBef>
                <a:spcPts val="0"/>
              </a:spcBef>
            </a:pPr>
            <a:r>
              <a:rPr lang="de-AT" sz="2400" dirty="0" err="1">
                <a:cs typeface="Tahoma" pitchFamily="2"/>
              </a:rPr>
              <a:t>Présentation</a:t>
            </a:r>
            <a:r>
              <a:rPr lang="de-AT" sz="2400" dirty="0">
                <a:cs typeface="Tahoma" pitchFamily="2"/>
              </a:rPr>
              <a:t> du </a:t>
            </a:r>
            <a:r>
              <a:rPr lang="de-AT" sz="2400" dirty="0" err="1">
                <a:cs typeface="Tahoma" pitchFamily="2"/>
              </a:rPr>
              <a:t>projet</a:t>
            </a:r>
            <a:endParaRPr lang="de-AT" sz="2200" b="0" i="0" u="none" strike="noStrike" kern="1200" dirty="0">
              <a:ln>
                <a:noFill/>
              </a:ln>
              <a:latin typeface="Source Sans Pro" pitchFamily="2"/>
              <a:ea typeface="Segoe UI" pitchFamily="2"/>
              <a:cs typeface="Tahoma" pitchFamily="2"/>
            </a:endParaRPr>
          </a:p>
        </p:txBody>
      </p:sp>
    </p:spTree>
    <p:extLst>
      <p:ext uri="{BB962C8B-B14F-4D97-AF65-F5344CB8AC3E}">
        <p14:creationId xmlns:p14="http://schemas.microsoft.com/office/powerpoint/2010/main" val="3825358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3FBC7-B544-48EF-83D4-4F14C56E10A6}"/>
              </a:ext>
            </a:extLst>
          </p:cNvPr>
          <p:cNvSpPr>
            <a:spLocks noGrp="1"/>
          </p:cNvSpPr>
          <p:nvPr>
            <p:ph type="title"/>
          </p:nvPr>
        </p:nvSpPr>
        <p:spPr>
          <a:xfrm>
            <a:off x="1141413" y="506026"/>
            <a:ext cx="9905998" cy="1478570"/>
          </a:xfrm>
        </p:spPr>
        <p:txBody>
          <a:bodyPr/>
          <a:lstStyle/>
          <a:p>
            <a:r>
              <a:rPr lang="fr-FR" dirty="0"/>
              <a:t>Fonctionnement du site </a:t>
            </a:r>
          </a:p>
        </p:txBody>
      </p:sp>
      <p:sp>
        <p:nvSpPr>
          <p:cNvPr id="3" name="Espace réservé du contenu 2">
            <a:extLst>
              <a:ext uri="{FF2B5EF4-FFF2-40B4-BE49-F238E27FC236}">
                <a16:creationId xmlns:a16="http://schemas.microsoft.com/office/drawing/2014/main" id="{3531A32F-760F-46F8-A354-42DE4BF2397A}"/>
              </a:ext>
            </a:extLst>
          </p:cNvPr>
          <p:cNvSpPr>
            <a:spLocks noGrp="1"/>
          </p:cNvSpPr>
          <p:nvPr>
            <p:ph idx="1"/>
          </p:nvPr>
        </p:nvSpPr>
        <p:spPr>
          <a:xfrm>
            <a:off x="1141413" y="1784412"/>
            <a:ext cx="9905998" cy="4518734"/>
          </a:xfrm>
        </p:spPr>
        <p:txBody>
          <a:bodyPr>
            <a:normAutofit/>
          </a:bodyPr>
          <a:lstStyle/>
          <a:p>
            <a:pPr>
              <a:lnSpc>
                <a:spcPct val="110000"/>
              </a:lnSpc>
            </a:pPr>
            <a:r>
              <a:rPr lang="fr-FR" b="1" dirty="0">
                <a:latin typeface="Source Sans Pro" pitchFamily="2"/>
                <a:cs typeface="Tahoma" pitchFamily="2"/>
              </a:rPr>
              <a:t>Les professionnels doivent avoir la possibilité de publier des informations les concernant, ainsi que leurs qualifications, s'ils le souhaitent.</a:t>
            </a:r>
          </a:p>
          <a:p>
            <a:pPr>
              <a:lnSpc>
                <a:spcPct val="110000"/>
              </a:lnSpc>
            </a:pPr>
            <a:r>
              <a:rPr lang="fr-FR" b="1" dirty="0">
                <a:latin typeface="Source Sans Pro" pitchFamily="2"/>
                <a:cs typeface="Tahoma" pitchFamily="2"/>
              </a:rPr>
              <a:t>Ils peuvent enregistrer leur  un brochure ou cv sur leur profil, et également mettre en avant leurs compétences.</a:t>
            </a:r>
          </a:p>
          <a:p>
            <a:pPr>
              <a:lnSpc>
                <a:spcPct val="110000"/>
              </a:lnSpc>
            </a:pPr>
            <a:r>
              <a:rPr lang="fr-FR" b="1" dirty="0">
                <a:latin typeface="Source Sans Pro" pitchFamily="2"/>
                <a:cs typeface="Tahoma" pitchFamily="2"/>
              </a:rPr>
              <a:t>Les clients ont la possibilité de souscrire à un abonnement, d'enregistrer leurs projets en ligne et de publier des demandes d'expertise sur leurs projets à partir de leurs profils.</a:t>
            </a:r>
          </a:p>
          <a:p>
            <a:pPr>
              <a:lnSpc>
                <a:spcPct val="110000"/>
              </a:lnSpc>
            </a:pPr>
            <a:r>
              <a:rPr lang="fr-FR" b="1" dirty="0">
                <a:latin typeface="Source Sans Pro" pitchFamily="2"/>
                <a:cs typeface="Tahoma" pitchFamily="2"/>
              </a:rPr>
              <a:t>Le fonctionnement du site doit être intuitif.</a:t>
            </a:r>
          </a:p>
        </p:txBody>
      </p:sp>
    </p:spTree>
    <p:extLst>
      <p:ext uri="{BB962C8B-B14F-4D97-AF65-F5344CB8AC3E}">
        <p14:creationId xmlns:p14="http://schemas.microsoft.com/office/powerpoint/2010/main" val="121496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82665-AD2A-4A36-8334-A595C9BFEE28}"/>
              </a:ext>
            </a:extLst>
          </p:cNvPr>
          <p:cNvSpPr>
            <a:spLocks noGrp="1"/>
          </p:cNvSpPr>
          <p:nvPr>
            <p:ph type="title"/>
          </p:nvPr>
        </p:nvSpPr>
        <p:spPr>
          <a:xfrm>
            <a:off x="1143000" y="158359"/>
            <a:ext cx="9905998" cy="1478570"/>
          </a:xfrm>
        </p:spPr>
        <p:txBody>
          <a:bodyPr/>
          <a:lstStyle/>
          <a:p>
            <a:r>
              <a:rPr lang="fr-FR" dirty="0"/>
              <a:t>Plan du site de réalisation </a:t>
            </a:r>
          </a:p>
        </p:txBody>
      </p:sp>
      <p:pic>
        <p:nvPicPr>
          <p:cNvPr id="8" name="Espace réservé du contenu 7">
            <a:extLst>
              <a:ext uri="{FF2B5EF4-FFF2-40B4-BE49-F238E27FC236}">
                <a16:creationId xmlns:a16="http://schemas.microsoft.com/office/drawing/2014/main" id="{B9B65DDF-42D8-40DB-8634-AD2D7A04504B}"/>
              </a:ext>
            </a:extLst>
          </p:cNvPr>
          <p:cNvPicPr>
            <a:picLocks noGrp="1" noChangeAspect="1"/>
          </p:cNvPicPr>
          <p:nvPr>
            <p:ph idx="1"/>
          </p:nvPr>
        </p:nvPicPr>
        <p:blipFill>
          <a:blip r:embed="rId2"/>
          <a:stretch>
            <a:fillRect/>
          </a:stretch>
        </p:blipFill>
        <p:spPr>
          <a:xfrm>
            <a:off x="-1" y="1201922"/>
            <a:ext cx="12192001" cy="5703900"/>
          </a:xfrm>
          <a:prstGeom prst="rect">
            <a:avLst/>
          </a:prstGeom>
        </p:spPr>
      </p:pic>
    </p:spTree>
    <p:extLst>
      <p:ext uri="{BB962C8B-B14F-4D97-AF65-F5344CB8AC3E}">
        <p14:creationId xmlns:p14="http://schemas.microsoft.com/office/powerpoint/2010/main" val="1339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E3BA03-6395-4934-84DA-5EDC56C19C74}"/>
              </a:ext>
            </a:extLst>
          </p:cNvPr>
          <p:cNvSpPr>
            <a:spLocks noGrp="1"/>
          </p:cNvSpPr>
          <p:nvPr>
            <p:ph type="title"/>
          </p:nvPr>
        </p:nvSpPr>
        <p:spPr>
          <a:xfrm>
            <a:off x="619218" y="-11796"/>
            <a:ext cx="9905998" cy="1478570"/>
          </a:xfrm>
        </p:spPr>
        <p:txBody>
          <a:bodyPr/>
          <a:lstStyle/>
          <a:p>
            <a:r>
              <a:rPr lang="fr-FR" dirty="0"/>
              <a:t>Conception du projet (merise) </a:t>
            </a:r>
          </a:p>
        </p:txBody>
      </p:sp>
      <p:sp>
        <p:nvSpPr>
          <p:cNvPr id="3" name="Espace réservé du contenu 2">
            <a:extLst>
              <a:ext uri="{FF2B5EF4-FFF2-40B4-BE49-F238E27FC236}">
                <a16:creationId xmlns:a16="http://schemas.microsoft.com/office/drawing/2014/main" id="{F10321D1-345C-481D-8135-13BEFEF5DDAF}"/>
              </a:ext>
            </a:extLst>
          </p:cNvPr>
          <p:cNvSpPr>
            <a:spLocks noGrp="1"/>
          </p:cNvSpPr>
          <p:nvPr>
            <p:ph idx="1"/>
          </p:nvPr>
        </p:nvSpPr>
        <p:spPr>
          <a:xfrm>
            <a:off x="377751" y="1249933"/>
            <a:ext cx="11633736" cy="5213673"/>
          </a:xfrm>
        </p:spPr>
        <p:txBody>
          <a:bodyPr>
            <a:normAutofit/>
          </a:bodyPr>
          <a:lstStyle/>
          <a:p>
            <a:r>
              <a:rPr lang="fr-FR" sz="2200" b="1" dirty="0">
                <a:solidFill>
                  <a:schemeClr val="bg1">
                    <a:lumMod val="95000"/>
                    <a:lumOff val="5000"/>
                  </a:schemeClr>
                </a:solidFill>
                <a:latin typeface="Source Sans Pro" pitchFamily="2"/>
                <a:cs typeface="Tahoma" pitchFamily="2"/>
              </a:rPr>
              <a:t>Modèle conceptuel  de données(MCP) qui met en évidence les relations entre les entités.</a:t>
            </a:r>
          </a:p>
          <a:p>
            <a:r>
              <a:rPr lang="de-AT" sz="2200" dirty="0">
                <a:latin typeface="Source Sans Pro" pitchFamily="2"/>
                <a:ea typeface="Segoe UI" pitchFamily="2"/>
                <a:cs typeface="Tahoma" pitchFamily="2"/>
              </a:rPr>
              <a:t>Highlight </a:t>
            </a:r>
            <a:r>
              <a:rPr lang="de-AT" sz="2200" dirty="0" err="1">
                <a:latin typeface="Source Sans Pro" pitchFamily="2"/>
                <a:ea typeface="Segoe UI" pitchFamily="2"/>
                <a:cs typeface="Tahoma" pitchFamily="2"/>
              </a:rPr>
              <a:t>relationships</a:t>
            </a:r>
            <a:r>
              <a:rPr lang="de-AT" sz="2200" dirty="0">
                <a:latin typeface="Source Sans Pro" pitchFamily="2"/>
                <a:ea typeface="Segoe UI" pitchFamily="2"/>
                <a:cs typeface="Tahoma" pitchFamily="2"/>
              </a:rPr>
              <a:t> </a:t>
            </a:r>
            <a:r>
              <a:rPr lang="de-AT" sz="2200" dirty="0" err="1">
                <a:latin typeface="Source Sans Pro" pitchFamily="2"/>
                <a:ea typeface="Segoe UI" pitchFamily="2"/>
                <a:cs typeface="Tahoma" pitchFamily="2"/>
              </a:rPr>
              <a:t>between</a:t>
            </a:r>
            <a:r>
              <a:rPr lang="de-AT" sz="2200" dirty="0">
                <a:latin typeface="Source Sans Pro" pitchFamily="2"/>
                <a:ea typeface="Segoe UI" pitchFamily="2"/>
                <a:cs typeface="Tahoma" pitchFamily="2"/>
              </a:rPr>
              <a:t> </a:t>
            </a:r>
            <a:r>
              <a:rPr lang="de-AT" sz="2200" dirty="0" err="1">
                <a:latin typeface="Source Sans Pro" pitchFamily="2"/>
                <a:ea typeface="Segoe UI" pitchFamily="2"/>
                <a:cs typeface="Tahoma" pitchFamily="2"/>
              </a:rPr>
              <a:t>entities</a:t>
            </a:r>
            <a:endParaRPr lang="de-AT" sz="2200" b="1" dirty="0">
              <a:solidFill>
                <a:srgbClr val="3465A4"/>
              </a:solidFill>
              <a:latin typeface="Source Sans Pro" pitchFamily="2"/>
              <a:cs typeface="Tahoma" pitchFamily="2"/>
            </a:endParaRPr>
          </a:p>
          <a:p>
            <a:r>
              <a:rPr lang="de-AT" sz="2200" b="1" dirty="0">
                <a:latin typeface="Source Sans Pro" pitchFamily="2"/>
                <a:cs typeface="Tahoma" pitchFamily="2"/>
              </a:rPr>
              <a:t>Exemple</a:t>
            </a:r>
            <a:r>
              <a:rPr lang="de-AT" sz="2200" dirty="0">
                <a:latin typeface="Source Sans Pro" pitchFamily="2"/>
                <a:cs typeface="Tahoma" pitchFamily="2"/>
              </a:rPr>
              <a:t> :</a:t>
            </a:r>
          </a:p>
          <a:p>
            <a:pPr>
              <a:lnSpc>
                <a:spcPct val="110000"/>
              </a:lnSpc>
            </a:pPr>
            <a:r>
              <a:rPr lang="fr-FR" b="1" dirty="0">
                <a:latin typeface="Source Sans Pro" pitchFamily="2"/>
                <a:cs typeface="Tahoma" pitchFamily="2"/>
              </a:rPr>
              <a:t>Un client est lié à zéro ou plusieurs abonnements. Un abonnement est lié à un client.</a:t>
            </a:r>
          </a:p>
        </p:txBody>
      </p:sp>
    </p:spTree>
    <p:extLst>
      <p:ext uri="{BB962C8B-B14F-4D97-AF65-F5344CB8AC3E}">
        <p14:creationId xmlns:p14="http://schemas.microsoft.com/office/powerpoint/2010/main" val="334681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B501C768-97BA-4ED2-84B3-304D462AF270}"/>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2295" b="7888"/>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17405375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8667</TotalTime>
  <Words>1098</Words>
  <Application>Microsoft Office PowerPoint</Application>
  <PresentationFormat>Grand écran</PresentationFormat>
  <Paragraphs>109</Paragraphs>
  <Slides>36</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36</vt:i4>
      </vt:variant>
    </vt:vector>
  </HeadingPairs>
  <TitlesOfParts>
    <vt:vector size="44" baseType="lpstr">
      <vt:lpstr>Arial</vt:lpstr>
      <vt:lpstr>Roboto</vt:lpstr>
      <vt:lpstr>Segoe UI</vt:lpstr>
      <vt:lpstr>Source Sans Pro</vt:lpstr>
      <vt:lpstr>Tahoma</vt:lpstr>
      <vt:lpstr>Trebuchet MS</vt:lpstr>
      <vt:lpstr>Tw Cen MT</vt:lpstr>
      <vt:lpstr>Circuit</vt:lpstr>
      <vt:lpstr>Projet Digital  info</vt:lpstr>
      <vt:lpstr>Je suis Léonard Diplôme : développeur web et web mobile Technologie : PHP, JavaScript, sql et Csharp.</vt:lpstr>
      <vt:lpstr>Contexte de formation</vt:lpstr>
      <vt:lpstr>Contexte du projet </vt:lpstr>
      <vt:lpstr>Présentation du projet</vt:lpstr>
      <vt:lpstr>Fonctionnement du site </vt:lpstr>
      <vt:lpstr>Plan du site de réalisation </vt:lpstr>
      <vt:lpstr>Conception du projet (merise) </vt:lpstr>
      <vt:lpstr>Présentation PowerPoint</vt:lpstr>
      <vt:lpstr>Conception du projet (merise) </vt:lpstr>
      <vt:lpstr>Présentation PowerPoint</vt:lpstr>
      <vt:lpstr>Conception du projet (merise) </vt:lpstr>
      <vt:lpstr>Conception du projet (merise) </vt:lpstr>
      <vt:lpstr>Diagramme de Cas d’utilisation </vt:lpstr>
      <vt:lpstr>Diagramme de Cas d’utilisation </vt:lpstr>
      <vt:lpstr>Diagramme de Cas d’utilisation </vt:lpstr>
      <vt:lpstr>Conception du projet (UML) </vt:lpstr>
      <vt:lpstr>Présentation PowerPoint</vt:lpstr>
      <vt:lpstr>Wireframes</vt:lpstr>
      <vt:lpstr>Wireframes</vt:lpstr>
      <vt:lpstr>Wireframes</vt:lpstr>
      <vt:lpstr>Wireframes</vt:lpstr>
      <vt:lpstr>Wireframes</vt:lpstr>
      <vt:lpstr>Wireframes</vt:lpstr>
      <vt:lpstr>Wireframes</vt:lpstr>
      <vt:lpstr>Wireframes</vt:lpstr>
      <vt:lpstr>Wireframes</vt:lpstr>
      <vt:lpstr>Programmation (exemple de code)</vt:lpstr>
      <vt:lpstr>Les pages client </vt:lpstr>
      <vt:lpstr>Les pages Professionnel</vt:lpstr>
      <vt:lpstr>Présentation et test du projet</vt:lpstr>
      <vt:lpstr>Présentation et test du projet </vt:lpstr>
      <vt:lpstr>Exemple de code </vt:lpstr>
      <vt:lpstr>Exemple de code </vt:lpstr>
      <vt:lpstr>Recherche et solution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Digital  info</dc:title>
  <dc:creator>Ordinateur</dc:creator>
  <cp:lastModifiedBy>Ordinateur</cp:lastModifiedBy>
  <cp:revision>77</cp:revision>
  <dcterms:created xsi:type="dcterms:W3CDTF">2023-08-21T22:54:50Z</dcterms:created>
  <dcterms:modified xsi:type="dcterms:W3CDTF">2023-11-06T16:45:30Z</dcterms:modified>
</cp:coreProperties>
</file>